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69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F1B21-8BA8-445D-8970-205C363ABC69}" type="datetimeFigureOut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DB04A-DA57-453B-8559-4F2BCF6BFE8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F3A4-DCA7-42D4-9024-8B1E365D2E7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D9379-BE5F-41F1-B761-A1EB3A722CD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28AE-3217-4642-A05C-15662A7E98C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A6D2-7F80-4BD0-882D-92A72EF0DC9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0DC6-652D-4D41-9624-D0D501EBC7A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3F30-825C-48F8-8E05-EE05DAF2709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F7FAF-D352-4960-B867-FFBB87DC97F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A4D9-F81B-489A-8FE4-C41D6993DFF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F3C1-1013-4A1D-B216-640238883B8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BC1E-7CFC-4471-9C15-B404B75C664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B58C-B19C-4E3C-9BD5-9D47739238A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C7707-0983-4C98-A228-10F12217DBA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9CAF-9957-48F4-BA0A-3331BAAAE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talex.com/index.php?idnot=19434" TargetMode="External"/><Relationship Id="rId3" Type="http://schemas.openxmlformats.org/officeDocument/2006/relationships/hyperlink" Target="http://www.camera.it/parlam/leggi/98269l.htm" TargetMode="External"/><Relationship Id="rId7" Type="http://schemas.openxmlformats.org/officeDocument/2006/relationships/hyperlink" Target="http://gazzette.comune.jesi.an.it/2009/101/1.htm" TargetMode="External"/><Relationship Id="rId2" Type="http://schemas.openxmlformats.org/officeDocument/2006/relationships/hyperlink" Target="http://www.gazzettaufficiale.it/atto/serie_generale/caricaDettaglioAtto/originario;jsessionid=1gHUQEsVVE-VpuSQ0SlYBA__.ntc-as5-guri2a?atto.dataPubblicazioneGazzetta=1996-02-20&amp;atto.codiceRedazionale=096G0073&amp;elenco30giorni=fals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nterlex.it/testi/dm070108.htm" TargetMode="External"/><Relationship Id="rId5" Type="http://schemas.openxmlformats.org/officeDocument/2006/relationships/hyperlink" Target="http://www.altalex.com/index.php?idnot=78" TargetMode="External"/><Relationship Id="rId4" Type="http://schemas.openxmlformats.org/officeDocument/2006/relationships/hyperlink" Target="http://www.parlamento.it/parlam/leggi/01154l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869160"/>
            <a:ext cx="8640960" cy="115212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it-IT" sz="2400" b="1" dirty="0">
                <a:solidFill>
                  <a:srgbClr val="0070C0"/>
                </a:solidFill>
              </a:rPr>
              <a:t>Oggigiorno sono sempre più numerose le vittime minorenni di adescamenti e violenze. Non solo abusi fisici, ma anche divulgazione di materiale pornografico e adescamenti tramite Internet e i social network, </a:t>
            </a:r>
          </a:p>
          <a:p>
            <a:r>
              <a:rPr lang="it-IT" sz="2400" b="1" dirty="0">
                <a:solidFill>
                  <a:srgbClr val="0070C0"/>
                </a:solidFill>
              </a:rPr>
              <a:t>i nuovi veri covi della pedofilia. L’importanza della prevenzione.</a:t>
            </a:r>
            <a:endParaRPr lang="it-IT" sz="1900" b="1" dirty="0">
              <a:solidFill>
                <a:srgbClr val="0070C0"/>
              </a:solidFill>
            </a:endParaRP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9512" y="6021288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Prof. Francesco Cannizzaro Specialista in Pedagogia, Bioetica e Sessuologia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29F1A-C84D-40EB-9789-AD8668772B2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5121" name="Picture 1" descr="C:\Users\Master\Desktop\Ultimi lavori\foto\p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00808"/>
            <a:ext cx="5391266" cy="280831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5400600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La Rete oltrepassa i limiti consueti </a:t>
            </a:r>
            <a:r>
              <a:rPr lang="it-IT" sz="1800" dirty="0">
                <a:solidFill>
                  <a:schemeClr val="tx1"/>
                </a:solidFill>
              </a:rPr>
              <a:t>e chi utilizza un computer con accesso a Internet è diventato cittadino del mondo; la comunicazione con gli altri è agevolata, desideri e curiosità vengono liberate per riempire uno spazio di vuoto e di solitudine.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Il cyberspazio </a:t>
            </a:r>
            <a:r>
              <a:rPr lang="it-IT" sz="1800" dirty="0">
                <a:solidFill>
                  <a:schemeClr val="tx1"/>
                </a:solidFill>
              </a:rPr>
              <a:t>può, così, consentire a un pedofilo inibito nella realtà circostante, demonizzato dall’opinione pubblica e spaventato dalle conseguenze dei propri impulsi, un </a:t>
            </a:r>
            <a:r>
              <a:rPr lang="it-IT" sz="1800" dirty="0" err="1">
                <a:solidFill>
                  <a:schemeClr val="tx1"/>
                </a:solidFill>
              </a:rPr>
              <a:t>acting-out</a:t>
            </a:r>
            <a:r>
              <a:rPr lang="it-IT" sz="1800" dirty="0">
                <a:solidFill>
                  <a:schemeClr val="tx1"/>
                </a:solidFill>
              </a:rPr>
              <a:t> e la liberazione della propria perversione non vissuta sino a quel momento.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Il pedofilo telematico </a:t>
            </a:r>
            <a:r>
              <a:rPr lang="it-IT" sz="1800" b="1" dirty="0">
                <a:solidFill>
                  <a:schemeClr val="tx1"/>
                </a:solidFill>
              </a:rPr>
              <a:t>è un individuo socialmente inserito, quasi sempre maschio, di età compresa di solito tra i 20 e 30 anni</a:t>
            </a:r>
            <a:r>
              <a:rPr lang="it-IT" sz="1800" dirty="0">
                <a:solidFill>
                  <a:schemeClr val="tx1"/>
                </a:solidFill>
              </a:rPr>
              <a:t>, buon titolo di studio, con nessun precedente, la maggior parte delle volte celibe.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2E6D-3350-4547-9636-604FCEB9AC9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CHE COS’È LA CYBERPEDOFILIA?</a:t>
            </a:r>
            <a:endParaRPr lang="it-IT" sz="2000" dirty="0">
              <a:solidFill>
                <a:srgbClr val="0070C0"/>
              </a:solidFill>
            </a:endParaRPr>
          </a:p>
          <a:p>
            <a:pPr algn="ctr"/>
            <a:endParaRPr lang="it-IT" sz="2000" dirty="0">
              <a:solidFill>
                <a:srgbClr val="0070C0"/>
              </a:solidFill>
            </a:endParaRPr>
          </a:p>
        </p:txBody>
      </p:sp>
      <p:pic>
        <p:nvPicPr>
          <p:cNvPr id="24578" name="Picture 2" descr="C:\Users\Master\Desktop\Ultimi lavori\foto\p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492896"/>
            <a:ext cx="3168352" cy="316835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352839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Quello che fa il pedofilo on-line è introdursi nella solitudine del bambino</a:t>
            </a:r>
            <a:r>
              <a:rPr lang="it-IT" sz="1800" dirty="0">
                <a:solidFill>
                  <a:schemeClr val="tx1"/>
                </a:solidFill>
              </a:rPr>
              <a:t>, alimentare le sue lamentele sulla vita familiare, agire in modo da distanziare il minore dai genitori e portarlo dalla sua parte, </a:t>
            </a:r>
            <a:r>
              <a:rPr lang="it-IT" sz="1800" b="1" dirty="0">
                <a:solidFill>
                  <a:schemeClr val="tx1"/>
                </a:solidFill>
              </a:rPr>
              <a:t>cercando di diventare il miglior amico e il più grande confidente</a:t>
            </a:r>
            <a:r>
              <a:rPr lang="it-IT" sz="1800" dirty="0">
                <a:solidFill>
                  <a:schemeClr val="tx1"/>
                </a:solidFill>
              </a:rPr>
              <a:t> del bambino ignaro della vera identità del suo interlocutore.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Il </a:t>
            </a:r>
            <a:r>
              <a:rPr lang="it-IT" sz="1800" b="1" dirty="0" err="1">
                <a:solidFill>
                  <a:srgbClr val="FF0000"/>
                </a:solidFill>
              </a:rPr>
              <a:t>cyberpedofilo</a:t>
            </a:r>
            <a:r>
              <a:rPr lang="it-IT" sz="1800" b="1" dirty="0">
                <a:solidFill>
                  <a:srgbClr val="FF0000"/>
                </a:solidFill>
              </a:rPr>
              <a:t> inizia fin da subito a creare un clima di fiducia e amicizia </a:t>
            </a:r>
            <a:r>
              <a:rPr lang="it-IT" sz="1800" dirty="0">
                <a:solidFill>
                  <a:schemeClr val="tx1"/>
                </a:solidFill>
              </a:rPr>
              <a:t>con la sua vittima, </a:t>
            </a:r>
            <a:r>
              <a:rPr lang="it-IT" sz="1800" b="1" dirty="0">
                <a:solidFill>
                  <a:schemeClr val="tx1"/>
                </a:solidFill>
              </a:rPr>
              <a:t>fingendosi coetaneo del bambino, si assicura più e più volte che il bambino sia solo o comunque che non sia controllato da persone adulte.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Inizialmente le chiacchierate </a:t>
            </a:r>
            <a:r>
              <a:rPr lang="it-IT" sz="1800" dirty="0">
                <a:solidFill>
                  <a:schemeClr val="tx1"/>
                </a:solidFill>
              </a:rPr>
              <a:t>sono su temi molto leggeri come videogiochi, amici, scuola, in seguito vengono introdotti argomenti a tema sessuale, inviando a volte fotografie pedopornografiche per convincere il minore che tali comportamenti sono normali e che anche gli altri bambini sono sessualmente attivi.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L’approccio, nella maggior parte dei casi</a:t>
            </a:r>
            <a:r>
              <a:rPr lang="it-IT" sz="1800" dirty="0">
                <a:solidFill>
                  <a:schemeClr val="tx1"/>
                </a:solidFill>
              </a:rPr>
              <a:t>, continua poi via telefono o via e-mail, per arrivare a convincere il bambino a un incontro nella vita reale.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E42ED-5719-4678-82B1-9D5A2367659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I “TRUCCHETTI” DEL CYBERPEDOFILO</a:t>
            </a:r>
            <a:endParaRPr lang="it-IT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01622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In alcuni casi l’approccio con il piccolo inizia direttamente via cellulare</a:t>
            </a:r>
            <a:r>
              <a:rPr lang="it-IT" sz="1800" dirty="0">
                <a:solidFill>
                  <a:srgbClr val="FF0000"/>
                </a:solidFill>
              </a:rPr>
              <a:t>.</a:t>
            </a:r>
            <a:r>
              <a:rPr lang="it-IT" sz="1800" dirty="0">
                <a:solidFill>
                  <a:schemeClr val="tx1"/>
                </a:solidFill>
              </a:rPr>
              <a:t> Per un adulto è molto semplice, navigando nei vari forum e chat a cui i ragazzi si iscrivono, risalire con qualche click ai loro dati personali sensibili come, ad esempio, agli indirizzi di casa o ai numeri di cellulare.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 tali casi l’adescatore </a:t>
            </a:r>
            <a:r>
              <a:rPr lang="it-IT" sz="1800" dirty="0">
                <a:solidFill>
                  <a:schemeClr val="tx1"/>
                </a:solidFill>
              </a:rPr>
              <a:t>invia messaggini accattivanti al bambino, conquista il suo interesse e la sua fiducia per poi arrivare alla richiesta di foto, magari osé, molto spesso in cambio di ricariche telefoniche e/o direttamente alla richiesta di un incontro vero e proprio con lui.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E394-F5B9-49B0-91B4-C707B054198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Spesso, I pericoli arrivano dal cellulare</a:t>
            </a:r>
            <a:endParaRPr lang="it-IT" sz="2000" dirty="0">
              <a:solidFill>
                <a:srgbClr val="0070C0"/>
              </a:solidFill>
            </a:endParaRPr>
          </a:p>
          <a:p>
            <a:pPr algn="ctr"/>
            <a:endParaRPr lang="it-IT" sz="2000" dirty="0">
              <a:solidFill>
                <a:srgbClr val="0070C0"/>
              </a:solidFill>
            </a:endParaRPr>
          </a:p>
        </p:txBody>
      </p:sp>
      <p:pic>
        <p:nvPicPr>
          <p:cNvPr id="23554" name="Picture 2" descr="C:\Users\Master\Desktop\Ultimi lavori\foto\p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21088"/>
            <a:ext cx="3024336" cy="222785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pic>
        <p:nvPicPr>
          <p:cNvPr id="23555" name="Picture 3" descr="C:\Users\Master\Desktop\Ultimi lavori\foto\p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221088"/>
            <a:ext cx="3123431" cy="207850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396044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Gli studi sul campo evidenziano </a:t>
            </a:r>
            <a:r>
              <a:rPr lang="it-IT" sz="1800" dirty="0">
                <a:solidFill>
                  <a:schemeClr val="tx1"/>
                </a:solidFill>
              </a:rPr>
              <a:t>che l’atteggiamento del minore gioca un ruolo importante nella possibilità di contatto da parte del pedofilo. </a:t>
            </a:r>
            <a:r>
              <a:rPr lang="it-IT" sz="1800" b="1" dirty="0">
                <a:solidFill>
                  <a:schemeClr val="tx1"/>
                </a:solidFill>
              </a:rPr>
              <a:t>Sembra che bambini molto curiosi, disinibiti e interessati a temi sessuali, vengano contattati con maggiore facilità dal pedofilo</a:t>
            </a:r>
            <a:r>
              <a:rPr lang="it-IT" sz="1800" dirty="0">
                <a:solidFill>
                  <a:schemeClr val="tx1"/>
                </a:solidFill>
              </a:rPr>
              <a:t>, che cerca un approccio di tipo diverso da quello telematico, più stretto, come quello telefonico o via e-mail.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 bambini con un carattere estroverso</a:t>
            </a:r>
            <a:r>
              <a:rPr lang="it-IT" sz="1800" dirty="0">
                <a:solidFill>
                  <a:schemeClr val="tx1"/>
                </a:solidFill>
              </a:rPr>
              <a:t>, contenti di parlare di se stessi, delle proprie esperienze e sentimenti, sembrano una preda più facile e più ambita dal pedofilo, che inserisce argomenti molto attrattivi per catturare il minore nella rete.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 bambini prescelti </a:t>
            </a:r>
            <a:r>
              <a:rPr lang="it-IT" sz="1800" dirty="0">
                <a:solidFill>
                  <a:schemeClr val="tx1"/>
                </a:solidFill>
              </a:rPr>
              <a:t>sono anche quelli poco controllati dai genitori, che utilizzano il computer all’interno della propria camera o che possiedono un cellulare personale.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Infine, non bisogna ignorare </a:t>
            </a:r>
            <a:r>
              <a:rPr lang="it-IT" sz="1800" dirty="0">
                <a:solidFill>
                  <a:schemeClr val="tx1"/>
                </a:solidFill>
              </a:rPr>
              <a:t>i comportamenti e le navigazioni, specialmente dei più giovani sempre più presenti nella rete, e i pesanti condizionamenti che ne conseguono dalla familiarità con siti pornografici dove è possibile vedere una mole sterminata di foto e video pedopornografici prodotti da mercanti senza scrupoli e che fatturano oltre 100 miliardi di dollari l’anno.  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5B57-CA03-44F0-B9BF-DBC9AF42CED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L’ATTEGGIAMENTO DEL MINORE GIOCA UN RUOLO IMPORTANTE</a:t>
            </a:r>
            <a:endParaRPr lang="it-IT" sz="2000" dirty="0">
              <a:solidFill>
                <a:srgbClr val="0070C0"/>
              </a:solidFill>
            </a:endParaRPr>
          </a:p>
          <a:p>
            <a:pPr algn="ctr"/>
            <a:endParaRPr lang="it-IT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12BB-8509-415B-9956-AFE3DEA55FF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L’INDUSTRIA DEL PORNO FATTURA OLTRE 100 MILIARDI </a:t>
            </a:r>
            <a:r>
              <a:rPr lang="it-IT" sz="2000" b="1" cap="all" dirty="0" err="1">
                <a:solidFill>
                  <a:srgbClr val="0070C0"/>
                </a:solidFill>
              </a:rPr>
              <a:t>DI</a:t>
            </a:r>
            <a:r>
              <a:rPr lang="it-IT" sz="2000" b="1" cap="all" dirty="0">
                <a:solidFill>
                  <a:srgbClr val="0070C0"/>
                </a:solidFill>
              </a:rPr>
              <a:t> DOLLARI L’ANNO</a:t>
            </a:r>
            <a:endParaRPr lang="it-IT" sz="2000" dirty="0">
              <a:solidFill>
                <a:srgbClr val="0070C0"/>
              </a:solidFill>
            </a:endParaRPr>
          </a:p>
          <a:p>
            <a:pPr algn="ctr"/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1520" y="2132856"/>
            <a:ext cx="2880320" cy="12961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Ogni secondo 28mila persone consumano porno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971600" y="3933056"/>
            <a:ext cx="2880320" cy="93610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err="1">
                <a:solidFill>
                  <a:srgbClr val="0070C0"/>
                </a:solidFill>
              </a:rPr>
              <a:t>ll</a:t>
            </a:r>
            <a:r>
              <a:rPr lang="it-IT" sz="2000" b="1" dirty="0">
                <a:solidFill>
                  <a:srgbClr val="0070C0"/>
                </a:solidFill>
              </a:rPr>
              <a:t> 61% degli accessi avviene da smartphone.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411760" y="5445224"/>
            <a:ext cx="4320480" cy="86409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0070C0"/>
                </a:solidFill>
              </a:rPr>
              <a:t>Negli USA solo la pornografia online frutta 3 miliardi di dollari l’anno.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292080" y="3933056"/>
            <a:ext cx="2880320" cy="93610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0070C0"/>
                </a:solidFill>
              </a:rPr>
              <a:t>I siti porno occupano il 12% della rete.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6012160" y="2132856"/>
            <a:ext cx="2880320" cy="12961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0070C0"/>
                </a:solidFill>
              </a:rPr>
              <a:t>Una ricerca su quattro e un download su tre riguarda materiale pornografico.</a:t>
            </a:r>
          </a:p>
        </p:txBody>
      </p:sp>
      <p:sp>
        <p:nvSpPr>
          <p:cNvPr id="16" name="Ovale 15"/>
          <p:cNvSpPr/>
          <p:nvPr/>
        </p:nvSpPr>
        <p:spPr>
          <a:xfrm>
            <a:off x="4355976" y="191683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2 17"/>
          <p:cNvCxnSpPr/>
          <p:nvPr/>
        </p:nvCxnSpPr>
        <p:spPr>
          <a:xfrm flipH="1">
            <a:off x="3131840" y="2132856"/>
            <a:ext cx="1296144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6" idx="3"/>
          </p:cNvCxnSpPr>
          <p:nvPr/>
        </p:nvCxnSpPr>
        <p:spPr>
          <a:xfrm flipH="1">
            <a:off x="3131840" y="2285608"/>
            <a:ext cx="1287408" cy="16474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6" idx="4"/>
          </p:cNvCxnSpPr>
          <p:nvPr/>
        </p:nvCxnSpPr>
        <p:spPr>
          <a:xfrm>
            <a:off x="4572000" y="2348880"/>
            <a:ext cx="0" cy="309634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6" idx="5"/>
          </p:cNvCxnSpPr>
          <p:nvPr/>
        </p:nvCxnSpPr>
        <p:spPr>
          <a:xfrm>
            <a:off x="4724752" y="2285608"/>
            <a:ext cx="1262256" cy="16222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6" idx="6"/>
          </p:cNvCxnSpPr>
          <p:nvPr/>
        </p:nvCxnSpPr>
        <p:spPr>
          <a:xfrm>
            <a:off x="4788024" y="2132856"/>
            <a:ext cx="1224136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A4B7F-21CC-440E-96D4-000DE5C2B17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LA DIPENDENZA DALLA PORNORAFIA STA DIVENTANDO UN PROBLEMA SOPRATTUTTO TRA I GIOVANI</a:t>
            </a:r>
          </a:p>
        </p:txBody>
      </p:sp>
      <p:sp>
        <p:nvSpPr>
          <p:cNvPr id="9" name="Rettangolo 8"/>
          <p:cNvSpPr/>
          <p:nvPr/>
        </p:nvSpPr>
        <p:spPr>
          <a:xfrm>
            <a:off x="251520" y="2348880"/>
            <a:ext cx="2880320" cy="12961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0070C0"/>
                </a:solidFill>
              </a:rPr>
              <a:t>Il 60% degli utenti sono </a:t>
            </a:r>
            <a:r>
              <a:rPr lang="it-IT" sz="2000" b="1" dirty="0" err="1">
                <a:solidFill>
                  <a:srgbClr val="0070C0"/>
                </a:solidFill>
              </a:rPr>
              <a:t>millennials</a:t>
            </a:r>
            <a:r>
              <a:rPr lang="it-IT" sz="2000" dirty="0"/>
              <a:t>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899592" y="3789040"/>
            <a:ext cx="2880320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0070C0"/>
                </a:solidFill>
              </a:rPr>
              <a:t>Il 31% ha meno di 24 anni.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339752" y="4581128"/>
            <a:ext cx="4392488" cy="86409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0070C0"/>
                </a:solidFill>
              </a:rPr>
              <a:t>Il 90% dei ragazzi tra 8 e 16 anni usufruisce della pornografia in rete.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292080" y="3789040"/>
            <a:ext cx="2880320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0070C0"/>
                </a:solidFill>
              </a:rPr>
              <a:t>L’età media per il primo video è 11 anni.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6012160" y="2348880"/>
            <a:ext cx="2880320" cy="12961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0070C0"/>
                </a:solidFill>
              </a:rPr>
              <a:t>Il 74% dei consumatori abituali sono uomini e il 26% donne.</a:t>
            </a:r>
          </a:p>
        </p:txBody>
      </p:sp>
      <p:sp>
        <p:nvSpPr>
          <p:cNvPr id="16" name="Ovale 15"/>
          <p:cNvSpPr/>
          <p:nvPr/>
        </p:nvSpPr>
        <p:spPr>
          <a:xfrm>
            <a:off x="4355976" y="2348880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2 17"/>
          <p:cNvCxnSpPr/>
          <p:nvPr/>
        </p:nvCxnSpPr>
        <p:spPr>
          <a:xfrm flipH="1">
            <a:off x="3131840" y="2564904"/>
            <a:ext cx="1224136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6" idx="3"/>
          </p:cNvCxnSpPr>
          <p:nvPr/>
        </p:nvCxnSpPr>
        <p:spPr>
          <a:xfrm flipH="1">
            <a:off x="3563888" y="2717656"/>
            <a:ext cx="855360" cy="10713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6" idx="4"/>
            <a:endCxn id="11" idx="0"/>
          </p:cNvCxnSpPr>
          <p:nvPr/>
        </p:nvCxnSpPr>
        <p:spPr>
          <a:xfrm flipH="1">
            <a:off x="4535996" y="2780928"/>
            <a:ext cx="36004" cy="1800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6" idx="5"/>
          </p:cNvCxnSpPr>
          <p:nvPr/>
        </p:nvCxnSpPr>
        <p:spPr>
          <a:xfrm>
            <a:off x="4724752" y="2717656"/>
            <a:ext cx="783352" cy="10713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6" idx="6"/>
          </p:cNvCxnSpPr>
          <p:nvPr/>
        </p:nvCxnSpPr>
        <p:spPr>
          <a:xfrm>
            <a:off x="4788024" y="2564904"/>
            <a:ext cx="1224136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251520" y="5517232"/>
            <a:ext cx="864096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Questi dati sottolineano come il porno sia oggi la prima fonte di educazione sessuale delle generazioni cresciute con la rete. </a:t>
            </a: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La pornografia è un fenomeno che sta trasformando la nostra società</a:t>
            </a:r>
            <a:r>
              <a:rPr lang="it-IT" b="1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158417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È necessario che i genitori monitorino i movimenti in rete dei propri figli</a:t>
            </a:r>
            <a:r>
              <a:rPr lang="it-IT" sz="1800" b="1" dirty="0">
                <a:solidFill>
                  <a:schemeClr val="tx1"/>
                </a:solidFill>
              </a:rPr>
              <a:t>, soprattutto quando si tratta di bambini nella fascia d’</a:t>
            </a:r>
            <a:r>
              <a:rPr lang="it-IT" sz="1800" b="1" dirty="0" err="1">
                <a:solidFill>
                  <a:schemeClr val="tx1"/>
                </a:solidFill>
              </a:rPr>
              <a:t>eta</a:t>
            </a:r>
            <a:r>
              <a:rPr lang="it-IT" sz="1800" b="1" dirty="0">
                <a:solidFill>
                  <a:schemeClr val="tx1"/>
                </a:solidFill>
              </a:rPr>
              <a:t> 6-10</a:t>
            </a:r>
            <a:r>
              <a:rPr lang="it-IT" sz="18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 minori dovrebbero navigare </a:t>
            </a:r>
            <a:r>
              <a:rPr lang="it-IT" sz="1800" dirty="0">
                <a:solidFill>
                  <a:schemeClr val="tx1"/>
                </a:solidFill>
              </a:rPr>
              <a:t>affiancati da un adulto che gli spieghi il buon uso che si deve fare di Internet, uno strumento innovativo che deve essere per i bambini in età </a:t>
            </a:r>
            <a:r>
              <a:rPr lang="it-IT" sz="1800" dirty="0" err="1">
                <a:solidFill>
                  <a:schemeClr val="tx1"/>
                </a:solidFill>
              </a:rPr>
              <a:t>pre-puberale</a:t>
            </a:r>
            <a:r>
              <a:rPr lang="it-IT" sz="1800" dirty="0">
                <a:solidFill>
                  <a:schemeClr val="tx1"/>
                </a:solidFill>
              </a:rPr>
              <a:t> fonte di conoscenza e sano divertimento.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DD5AC-42D4-46BC-B369-750602933DB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L’ AZIONE PREVENTIVA dei genitori e’ fondamentale</a:t>
            </a:r>
            <a:endParaRPr lang="it-IT" sz="2000" dirty="0">
              <a:solidFill>
                <a:srgbClr val="0070C0"/>
              </a:solidFill>
            </a:endParaRPr>
          </a:p>
          <a:p>
            <a:pPr algn="ctr"/>
            <a:endParaRPr lang="it-IT" sz="2000" dirty="0">
              <a:solidFill>
                <a:srgbClr val="0070C0"/>
              </a:solidFill>
            </a:endParaRPr>
          </a:p>
        </p:txBody>
      </p:sp>
      <p:pic>
        <p:nvPicPr>
          <p:cNvPr id="21506" name="Picture 2" descr="C:\Users\Master\Desktop\Ultimi lavori\foto\p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789040"/>
            <a:ext cx="4371914" cy="244827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pic>
        <p:nvPicPr>
          <p:cNvPr id="21508" name="Picture 4" descr="C:\Users\Master\Desktop\Ultimi lavori\foto\p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789040"/>
            <a:ext cx="2252278" cy="2574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40B4-A75F-4441-84F0-EC2CA0A1895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55679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AI RAGAZZI BISOGNA SPIEGARE CHE NON DEVONO ASSOLUTAMENTE:</a:t>
            </a:r>
            <a:endParaRPr lang="it-IT" sz="2000" dirty="0">
              <a:solidFill>
                <a:srgbClr val="0070C0"/>
              </a:solidFill>
            </a:endParaRPr>
          </a:p>
          <a:p>
            <a:pPr algn="ctr"/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707904" y="2060848"/>
            <a:ext cx="5184576" cy="86409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Dare mai a nessuno l’indirizzo </a:t>
            </a:r>
            <a:r>
              <a:rPr lang="it-IT" sz="2000" dirty="0">
                <a:solidFill>
                  <a:schemeClr val="tx1"/>
                </a:solidFill>
              </a:rPr>
              <a:t>di casa, il numero di telefono o il nome della scuola che si frequenta</a:t>
            </a:r>
          </a:p>
        </p:txBody>
      </p:sp>
      <p:sp>
        <p:nvSpPr>
          <p:cNvPr id="9" name="Rettangolo 8"/>
          <p:cNvSpPr/>
          <p:nvPr/>
        </p:nvSpPr>
        <p:spPr>
          <a:xfrm>
            <a:off x="3707904" y="3068960"/>
            <a:ext cx="5176192" cy="122413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Fissare appuntamenti </a:t>
            </a:r>
            <a:r>
              <a:rPr lang="it-IT" sz="2000" dirty="0">
                <a:solidFill>
                  <a:schemeClr val="tx1"/>
                </a:solidFill>
              </a:rPr>
              <a:t>con persone conosciute sul web, anche se dichiarano di essere coetanee, senza prima avere avuto il permesso dei genitori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707904" y="4437112"/>
            <a:ext cx="5176192" cy="12961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Se si frequenta una chat-room</a:t>
            </a:r>
            <a:r>
              <a:rPr lang="it-IT" sz="2000" dirty="0">
                <a:solidFill>
                  <a:schemeClr val="tx1"/>
                </a:solidFill>
              </a:rPr>
              <a:t>, ci si deve assicurare che nessuno dica frasi moralmente poco corrette, troppo disinvolte o inerenti a tematiche sessuali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707904" y="5877272"/>
            <a:ext cx="5176192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it-IT" sz="2000" b="1" dirty="0">
                <a:solidFill>
                  <a:srgbClr val="FF0000"/>
                </a:solidFill>
              </a:rPr>
              <a:t>Rispondere</a:t>
            </a:r>
            <a:r>
              <a:rPr lang="it-IT" sz="2000" dirty="0">
                <a:solidFill>
                  <a:schemeClr val="tx1"/>
                </a:solidFill>
              </a:rPr>
              <a:t> a messaggi fastidiosi o allusivi, specie di argomento sessuale</a:t>
            </a:r>
          </a:p>
        </p:txBody>
      </p:sp>
      <p:sp>
        <p:nvSpPr>
          <p:cNvPr id="14" name="Freccia a destra 13"/>
          <p:cNvSpPr/>
          <p:nvPr/>
        </p:nvSpPr>
        <p:spPr>
          <a:xfrm>
            <a:off x="2771800" y="2204864"/>
            <a:ext cx="792088" cy="417646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483" name="Picture 3" descr="C:\Users\Master\Desktop\Ultimi lavori\foto\p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56992"/>
            <a:ext cx="2448272" cy="183384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animBg="1"/>
      <p:bldP spid="9" grpId="0" animBg="1"/>
      <p:bldP spid="11" grpId="0" animBg="1"/>
      <p:bldP spid="12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75BB-5345-44A3-8A7E-5430E62402F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OCCORRE RIBADIRE SEMPRE CHE:</a:t>
            </a:r>
            <a:endParaRPr lang="it-IT" sz="2000" dirty="0">
              <a:solidFill>
                <a:srgbClr val="0070C0"/>
              </a:solidFill>
            </a:endParaRPr>
          </a:p>
          <a:p>
            <a:pPr algn="ctr"/>
            <a:endParaRPr lang="it-IT" sz="2000" dirty="0">
              <a:solidFill>
                <a:srgbClr val="0070C0"/>
              </a:solidFill>
            </a:endParaRPr>
          </a:p>
        </p:txBody>
      </p:sp>
      <p:pic>
        <p:nvPicPr>
          <p:cNvPr id="19458" name="Picture 2" descr="C:\Users\Master\Desktop\Ultimi lavori\foto\p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16832"/>
            <a:ext cx="5858489" cy="3814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5157192"/>
            <a:ext cx="8461448" cy="93610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1800" b="1" dirty="0">
                <a:solidFill>
                  <a:srgbClr val="002060"/>
                </a:solidFill>
              </a:rPr>
              <a:t>«I genitori devono avere il coraggio di affrontare certi argomenti con i bambini e gli adolescenti, devono abituarli a parlare e a raccontare ciò che succede loro quando sono fuori casa, perché nella stragrande maggioranza degli abusi la vittima tace, si vergogna»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97A4-BA38-47A1-8994-CD165E51966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1026" name="Picture 2" descr="C:\Users\Master\Desktop\Lavori in corso\4517092_1733_babycalciatori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8424937" cy="29434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16024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Il termine pedofilia </a:t>
            </a:r>
            <a:r>
              <a:rPr lang="it-IT" sz="1800" dirty="0">
                <a:solidFill>
                  <a:schemeClr val="tx1"/>
                </a:solidFill>
              </a:rPr>
              <a:t>deriva dal greco </a:t>
            </a:r>
            <a:r>
              <a:rPr lang="it-IT" sz="1800" dirty="0" err="1">
                <a:solidFill>
                  <a:schemeClr val="tx1"/>
                </a:solidFill>
              </a:rPr>
              <a:t>pais</a:t>
            </a:r>
            <a:r>
              <a:rPr lang="it-IT" sz="1800" dirty="0">
                <a:solidFill>
                  <a:schemeClr val="tx1"/>
                </a:solidFill>
              </a:rPr>
              <a:t>, </a:t>
            </a:r>
            <a:r>
              <a:rPr lang="it-IT" sz="1800" b="1" dirty="0" err="1">
                <a:solidFill>
                  <a:schemeClr val="tx1"/>
                </a:solidFill>
              </a:rPr>
              <a:t>paidos</a:t>
            </a:r>
            <a:r>
              <a:rPr lang="it-IT" sz="1800" dirty="0">
                <a:solidFill>
                  <a:schemeClr val="tx1"/>
                </a:solidFill>
              </a:rPr>
              <a:t> (bambino) e </a:t>
            </a:r>
            <a:r>
              <a:rPr lang="it-IT" sz="1800" b="1" dirty="0" err="1">
                <a:solidFill>
                  <a:schemeClr val="tx1"/>
                </a:solidFill>
              </a:rPr>
              <a:t>philìa</a:t>
            </a:r>
            <a:r>
              <a:rPr lang="it-IT" sz="1800" dirty="0">
                <a:solidFill>
                  <a:schemeClr val="tx1"/>
                </a:solidFill>
              </a:rPr>
              <a:t> (amicizia, affetto) e sta a significare letteralmente “</a:t>
            </a:r>
            <a:r>
              <a:rPr lang="it-IT" sz="1800" b="1" dirty="0">
                <a:solidFill>
                  <a:schemeClr val="tx1"/>
                </a:solidFill>
              </a:rPr>
              <a:t>amore per i bambini</a:t>
            </a:r>
            <a:r>
              <a:rPr lang="it-IT" sz="1800" dirty="0">
                <a:solidFill>
                  <a:schemeClr val="tx1"/>
                </a:solidFill>
              </a:rPr>
              <a:t>”.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Testualmente</a:t>
            </a:r>
            <a:r>
              <a:rPr lang="it-IT" sz="1800" dirty="0">
                <a:solidFill>
                  <a:schemeClr val="tx1"/>
                </a:solidFill>
              </a:rPr>
              <a:t> la parola pedofilia potrebbe perciò indicare e designare una predisposizione naturale dell’adulto verso il fanciullo o intendersi come forma educativa o pedagogica.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Esiste, però, </a:t>
            </a:r>
            <a:r>
              <a:rPr lang="it-IT" sz="1800" dirty="0">
                <a:solidFill>
                  <a:schemeClr val="tx1"/>
                </a:solidFill>
              </a:rPr>
              <a:t>un confine sottilissimo tra le intenzioni delle persone e i loro comportamenti. Attenzioni che in apparenza sembrano dettate da amore e dedizione, possono in realtà mascherare, infatti, un’inquietante perversione.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7FA2-4807-43C7-8DEA-9AB99F8D487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CHE COS’È LA PEDOFILIA?</a:t>
            </a:r>
            <a:endParaRPr lang="it-IT" b="1" dirty="0"/>
          </a:p>
        </p:txBody>
      </p:sp>
      <p:pic>
        <p:nvPicPr>
          <p:cNvPr id="4097" name="Picture 1" descr="C:\Users\Master\Desktop\Ultimi lavori\foto\p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365104"/>
            <a:ext cx="4019767" cy="20162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4098" name="Picture 2" descr="C:\Users\Master\Desktop\Ultimi lavori\foto\p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5752" y="4365104"/>
            <a:ext cx="3870652" cy="20162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  <a:br>
              <a:rPr lang="it-IT" sz="4000" b="1" dirty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61448" cy="25922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storia dei giovani calciatori abusati</a:t>
            </a:r>
            <a:r>
              <a:rPr lang="it-IT" sz="2000" dirty="0">
                <a:solidFill>
                  <a:schemeClr val="tx1"/>
                </a:solidFill>
              </a:rPr>
              <a:t> da un procuratore che prometteva fulminee carriere sportive in cambio di favori sessuali è solo un tassello di un quadro più oscuro che preoccupa qualsiasi genitore.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Naturalmente, </a:t>
            </a:r>
            <a:r>
              <a:rPr lang="it-IT" sz="2000" dirty="0">
                <a:solidFill>
                  <a:schemeClr val="tx1"/>
                </a:solidFill>
              </a:rPr>
              <a:t>gli abusi e forme varie di ricatti, oltre al mondo dello sport, avvengono in tanti altri settori che fanno gola ai giovanissimi: la moda, la TV, il cinema, ecc.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domanda di fondo è</a:t>
            </a:r>
            <a:r>
              <a:rPr lang="it-IT" sz="2000" dirty="0">
                <a:solidFill>
                  <a:schemeClr val="tx1"/>
                </a:solidFill>
              </a:rPr>
              <a:t>: come difendo mio figlio quando esce di casa, va a fare sport, a scuola, in parrocchia, in palestra?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067DD-63A2-47EF-B7F3-6F65D291942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20</a:t>
            </a:fld>
            <a:endParaRPr lang="it-IT"/>
          </a:p>
        </p:txBody>
      </p:sp>
      <p:pic>
        <p:nvPicPr>
          <p:cNvPr id="3074" name="Picture 2" descr="C:\Users\Master\Desktop\Baby calciatori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293096"/>
            <a:ext cx="3728986" cy="20882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  <a:br>
              <a:rPr lang="it-IT" sz="4000" b="1" dirty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61448" cy="25922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Non delegare l’azione educativa. </a:t>
            </a:r>
            <a:r>
              <a:rPr lang="it-IT" sz="2000" dirty="0">
                <a:solidFill>
                  <a:schemeClr val="tx1"/>
                </a:solidFill>
              </a:rPr>
              <a:t>I genitori devono condividere e vigilare sulle attività e le persone che frequentano i propri figli quando sono fuori casa.</a:t>
            </a:r>
            <a:endParaRPr lang="it-IT" sz="2000" b="1" dirty="0">
              <a:solidFill>
                <a:srgbClr val="FF0000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Ci sono comunque </a:t>
            </a:r>
            <a:r>
              <a:rPr lang="it-IT" sz="2000" dirty="0">
                <a:solidFill>
                  <a:schemeClr val="tx1"/>
                </a:solidFill>
              </a:rPr>
              <a:t>dei segnali da valutare: se l’adolescente mostra un cambiamento delle abitudini, se dorme poco, se svia lo sguardo, deve scattare un campanello d’allarme, senza drammatizzazioni, ma con attenzione.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Pensiamo anche </a:t>
            </a:r>
            <a:r>
              <a:rPr lang="it-IT" sz="2000" dirty="0">
                <a:solidFill>
                  <a:schemeClr val="tx1"/>
                </a:solidFill>
              </a:rPr>
              <a:t>all’uso di internet che ha moltiplicato le occasioni di avvicinamento dei malintenzionati, ad esempio di chi si spaccia per minorenne quando i ragazzi on </a:t>
            </a:r>
            <a:r>
              <a:rPr lang="it-IT" sz="2000" dirty="0" err="1">
                <a:solidFill>
                  <a:schemeClr val="tx1"/>
                </a:solidFill>
              </a:rPr>
              <a:t>line</a:t>
            </a:r>
            <a:r>
              <a:rPr lang="it-IT" sz="2000" dirty="0">
                <a:solidFill>
                  <a:schemeClr val="tx1"/>
                </a:solidFill>
              </a:rPr>
              <a:t> giocano con i videogame.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63AE-C74F-48DB-9927-6470CDF2DB0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21</a:t>
            </a:fld>
            <a:endParaRPr lang="it-IT"/>
          </a:p>
        </p:txBody>
      </p:sp>
      <p:pic>
        <p:nvPicPr>
          <p:cNvPr id="2050" name="Picture 2" descr="C:\Users\Master\Desktop\Baby calciatori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293096"/>
            <a:ext cx="3626844" cy="22603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  <a:br>
              <a:rPr lang="it-IT" sz="4000" b="1" dirty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61448" cy="7920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E ancora, </a:t>
            </a:r>
            <a:r>
              <a:rPr lang="it-IT" sz="2000" dirty="0">
                <a:solidFill>
                  <a:schemeClr val="tx1"/>
                </a:solidFill>
              </a:rPr>
              <a:t>come è possibile che già a </a:t>
            </a:r>
            <a:r>
              <a:rPr lang="it-IT" sz="2000" dirty="0" err="1">
                <a:solidFill>
                  <a:schemeClr val="tx1"/>
                </a:solidFill>
              </a:rPr>
              <a:t>dodici-tredici</a:t>
            </a:r>
            <a:r>
              <a:rPr lang="it-IT" sz="2000" dirty="0">
                <a:solidFill>
                  <a:schemeClr val="tx1"/>
                </a:solidFill>
              </a:rPr>
              <a:t> anni vi siano procuratori e intrallazzatori a caccia di baby calciatori o di promettenti stelle dello spettacolo?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C97E-5FFF-4932-A0BE-8F750D0F39C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22</a:t>
            </a:fld>
            <a:endParaRPr lang="it-IT"/>
          </a:p>
        </p:txBody>
      </p:sp>
      <p:pic>
        <p:nvPicPr>
          <p:cNvPr id="4098" name="Picture 2" descr="C:\Users\Master\Desktop\Baby calciatori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708920"/>
            <a:ext cx="6461634" cy="35283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  <a:br>
              <a:rPr lang="it-IT" sz="4000" b="1" dirty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61448" cy="26642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Ci sono persone senza scrupoli, </a:t>
            </a:r>
            <a:r>
              <a:rPr lang="it-IT" sz="2000" dirty="0">
                <a:solidFill>
                  <a:schemeClr val="tx1"/>
                </a:solidFill>
              </a:rPr>
              <a:t>che,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perseguono fini perversi (pedofili) o vanno a caccia di denaro spacciandosi per procuratori, agenti vari e, approfittano  della vulnerabilità dei ragazzi, magari di modeste condizioni sociali ed economiche.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Ci sono anche famiglie, </a:t>
            </a:r>
            <a:r>
              <a:rPr lang="it-IT" sz="2000" dirty="0">
                <a:solidFill>
                  <a:schemeClr val="tx1"/>
                </a:solidFill>
              </a:rPr>
              <a:t>dove, se c’è l’idealizzazione di una possibile carriera calcistica abbassano le difese e i controlli.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Con parole adeguate, </a:t>
            </a:r>
            <a:r>
              <a:rPr lang="it-IT" sz="2000" dirty="0">
                <a:solidFill>
                  <a:schemeClr val="tx1"/>
                </a:solidFill>
              </a:rPr>
              <a:t>i genitori devono parlare con i figli del rischio di molestie sessuali o di ricatti vari, in modo che siano loro stessi a raccontare a casa se sono vittime di avances o altre forme di soprusi.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F7B2-9D04-4771-8D19-6F58E46CA4E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23</a:t>
            </a:fld>
            <a:endParaRPr lang="it-IT"/>
          </a:p>
        </p:txBody>
      </p:sp>
      <p:pic>
        <p:nvPicPr>
          <p:cNvPr id="5123" name="Picture 3" descr="C:\Users\Master\Desktop\Baby calciatori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437112"/>
            <a:ext cx="5660163" cy="18722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  <a:br>
              <a:rPr lang="it-IT" sz="4000" b="1" dirty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61448" cy="165618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Un consiglio importante: </a:t>
            </a:r>
            <a:r>
              <a:rPr lang="it-IT" sz="2000" dirty="0">
                <a:solidFill>
                  <a:schemeClr val="tx1"/>
                </a:solidFill>
              </a:rPr>
              <a:t>limitare la condivisione delle foto dei figli in rete, usare buon senso, deve anche essere chiaro ai bambini che rendere pubblica una foto non è un’azione banale, può avere conseguenze gravi.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Tenere sotto controllo </a:t>
            </a:r>
            <a:r>
              <a:rPr lang="it-IT" sz="2000" dirty="0">
                <a:solidFill>
                  <a:schemeClr val="tx1"/>
                </a:solidFill>
              </a:rPr>
              <a:t>le conversazioni, le chat, i messaggi che i ragazzi condividono sulla rete, per prevenire fatti e comportamenti pericolosi. </a:t>
            </a: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F21A-DE68-42E6-AF2C-67175ABCAC2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24</a:t>
            </a:fld>
            <a:endParaRPr lang="it-IT"/>
          </a:p>
        </p:txBody>
      </p:sp>
      <p:pic>
        <p:nvPicPr>
          <p:cNvPr id="6146" name="Picture 2" descr="C:\Users\Master\Desktop\Baby calciatori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356992"/>
            <a:ext cx="4356679" cy="29523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  <a:br>
              <a:rPr lang="it-IT" sz="4000" b="1" dirty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61448" cy="165618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miglior difesa </a:t>
            </a:r>
            <a:r>
              <a:rPr lang="it-IT" sz="2000" dirty="0">
                <a:solidFill>
                  <a:schemeClr val="tx1"/>
                </a:solidFill>
              </a:rPr>
              <a:t>per i ragazzi è fatta di informazioni sui rischi che si corrono e dalla possibilità di raccontare sempre ai genitori se qualcosa non va.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Ma la storia </a:t>
            </a:r>
            <a:r>
              <a:rPr lang="it-IT" sz="2000" dirty="0">
                <a:solidFill>
                  <a:schemeClr val="tx1"/>
                </a:solidFill>
              </a:rPr>
              <a:t>del procuratore arrestato descrive altro, mostra un sottobosco senza controllo di persone che gravitano attorno all’universo giovanile, anche quello dei dodici-tredicenni, che promette il paese dei balocchi alle famiglie.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CF2E-47BC-4E5A-815F-724F9329938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25</a:t>
            </a:fld>
            <a:endParaRPr lang="it-IT"/>
          </a:p>
        </p:txBody>
      </p:sp>
      <p:pic>
        <p:nvPicPr>
          <p:cNvPr id="7170" name="Picture 2" descr="C:\Users\Master\Desktop\Baby calciatori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429000"/>
            <a:ext cx="4328350" cy="28803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  <a:br>
              <a:rPr lang="it-IT" sz="4000" b="1" dirty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61448" cy="165618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caso dell’abuso sessuale </a:t>
            </a:r>
            <a:r>
              <a:rPr lang="it-IT" sz="2000" dirty="0">
                <a:solidFill>
                  <a:schemeClr val="tx1"/>
                </a:solidFill>
              </a:rPr>
              <a:t>è un fatto l’estremo. Però c’è chi si fa perfino pagare per garantire al ragazzino un provino.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Non ha alcun senso, </a:t>
            </a:r>
            <a:r>
              <a:rPr lang="it-IT" sz="2000" dirty="0">
                <a:solidFill>
                  <a:schemeClr val="tx1"/>
                </a:solidFill>
              </a:rPr>
              <a:t>le squadre serie non chiedono soldi per i provini. E’ sbagliato che a </a:t>
            </a:r>
            <a:r>
              <a:rPr lang="it-IT" sz="2000" dirty="0" err="1">
                <a:solidFill>
                  <a:schemeClr val="tx1"/>
                </a:solidFill>
              </a:rPr>
              <a:t>dodici-tredici</a:t>
            </a:r>
            <a:r>
              <a:rPr lang="it-IT" sz="2000" dirty="0">
                <a:solidFill>
                  <a:schemeClr val="tx1"/>
                </a:solidFill>
              </a:rPr>
              <a:t> anni si parli di procuratori, ma se proprio una famiglia vuole sceglierne uno, ne consulti vari, non si fermi al primo.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6457-C3D9-4FC4-B62A-BDCDD820370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26</a:t>
            </a:fld>
            <a:endParaRPr lang="it-IT"/>
          </a:p>
        </p:txBody>
      </p:sp>
      <p:pic>
        <p:nvPicPr>
          <p:cNvPr id="8194" name="Picture 2" descr="C:\Users\Master\Desktop\Baby calciatori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429000"/>
            <a:ext cx="5208142" cy="28083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  <a:br>
              <a:rPr lang="it-IT" sz="4000" b="1" dirty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61448" cy="10081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Di solito questi personaggi </a:t>
            </a:r>
            <a:r>
              <a:rPr lang="it-IT" sz="2000" dirty="0">
                <a:solidFill>
                  <a:schemeClr val="tx1"/>
                </a:solidFill>
              </a:rPr>
              <a:t>che seguono le partite giovanili, individuano le famiglie, si presentano, dicono che il ragazzino promette bene e che se vogliono, magari per 500 euro, può esserci il provino con le persone giuste.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A3663-BEFF-48C5-9A15-441378209DB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27</a:t>
            </a:fld>
            <a:endParaRPr lang="it-IT"/>
          </a:p>
        </p:txBody>
      </p:sp>
      <p:pic>
        <p:nvPicPr>
          <p:cNvPr id="9219" name="Picture 3" descr="C:\Users\Master\Desktop\Baby calciatori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780928"/>
            <a:ext cx="5914943" cy="331236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Abusi su minori e genitori esposti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al sogno del professionismo</a:t>
            </a:r>
            <a:br>
              <a:rPr lang="it-IT" sz="4000" b="1" dirty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61448" cy="28083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Alcune considerazioni finali: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Queste cose </a:t>
            </a:r>
            <a:r>
              <a:rPr lang="it-IT" sz="2000" dirty="0">
                <a:solidFill>
                  <a:schemeClr val="tx1"/>
                </a:solidFill>
              </a:rPr>
              <a:t>a quell’età non dovrebbero esistere, è troppo presto, il calcio deve essere un gioco. E sottoporre ad eccessive pressioni i ragazzini, addirittura con la presenza di un procuratore, che spesso è un avvocato che non ha né arte né parte, un intrallazzatore, è nocivo.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Spesso sono proposte </a:t>
            </a:r>
            <a:r>
              <a:rPr lang="it-IT" sz="2000" dirty="0">
                <a:solidFill>
                  <a:schemeClr val="tx1"/>
                </a:solidFill>
              </a:rPr>
              <a:t>che illudono i ragazzini e ottengono l’effetto contrario, causano l’abbandono precoce del calcio per le pressioni eccessive cui sono sottoposti. 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36F9-06CE-483D-B1B9-D281D2D6BE7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8086-B501-41F9-8A55-012137D50318}" type="slidenum">
              <a:rPr lang="it-IT" smtClean="0"/>
              <a:pPr/>
              <a:t>28</a:t>
            </a:fld>
            <a:endParaRPr lang="it-IT"/>
          </a:p>
        </p:txBody>
      </p:sp>
      <p:pic>
        <p:nvPicPr>
          <p:cNvPr id="10242" name="Picture 2" descr="C:\Users\Master\Desktop\Baby calciatori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509120"/>
            <a:ext cx="2952328" cy="19646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517232"/>
            <a:ext cx="8640960" cy="69492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000" b="1" dirty="0">
                <a:solidFill>
                  <a:srgbClr val="0070C0"/>
                </a:solidFill>
              </a:rPr>
              <a:t>Urgente passare dalle parole ai fatti: sul web cresce il numero e la gravità degli abusi. Serve un’alleanza tra istituzioni e aziende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D405-BFE1-4CAB-9653-42CB24578C4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29</a:t>
            </a:fld>
            <a:endParaRPr lang="it-IT"/>
          </a:p>
        </p:txBody>
      </p:sp>
      <p:pic>
        <p:nvPicPr>
          <p:cNvPr id="1026" name="Picture 2" descr="C:\Users\Master\Desktop\Raccolta foto\foto PPT\rete\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56792"/>
            <a:ext cx="6604977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187220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Nel DSM-IV </a:t>
            </a:r>
            <a:r>
              <a:rPr lang="it-IT" sz="1800" dirty="0">
                <a:solidFill>
                  <a:schemeClr val="tx1"/>
                </a:solidFill>
              </a:rPr>
              <a:t>(</a:t>
            </a:r>
            <a:r>
              <a:rPr lang="it-IT" sz="1800" dirty="0" err="1">
                <a:solidFill>
                  <a:schemeClr val="tx1"/>
                </a:solidFill>
              </a:rPr>
              <a:t>Diagnostic</a:t>
            </a:r>
            <a:r>
              <a:rPr lang="it-IT" sz="1800" dirty="0">
                <a:solidFill>
                  <a:schemeClr val="tx1"/>
                </a:solidFill>
              </a:rPr>
              <a:t> and </a:t>
            </a:r>
            <a:r>
              <a:rPr lang="it-IT" sz="1800" dirty="0" err="1">
                <a:solidFill>
                  <a:schemeClr val="tx1"/>
                </a:solidFill>
              </a:rPr>
              <a:t>Statistical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Manual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of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Mental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err="1">
                <a:solidFill>
                  <a:schemeClr val="tx1"/>
                </a:solidFill>
              </a:rPr>
              <a:t>Disorders</a:t>
            </a:r>
            <a:r>
              <a:rPr lang="it-IT" sz="1800" dirty="0">
                <a:solidFill>
                  <a:schemeClr val="tx1"/>
                </a:solidFill>
              </a:rPr>
              <a:t>: Manuale Diagnostico e Statistico dei Disturbi Mentali), ossia il testo di riferimento per psicologi e psichiatri in cui sono classificate, indicate a spiegate tutte le malattie mentali, la </a:t>
            </a:r>
            <a:r>
              <a:rPr lang="it-IT" sz="1800" b="1" dirty="0">
                <a:solidFill>
                  <a:schemeClr val="tx1"/>
                </a:solidFill>
              </a:rPr>
              <a:t>pedofilia rientra nella categoria dei disturbi sessuali e dell’identità di genere</a:t>
            </a:r>
            <a:r>
              <a:rPr lang="it-IT" sz="1800" dirty="0">
                <a:solidFill>
                  <a:schemeClr val="tx1"/>
                </a:solidFill>
              </a:rPr>
              <a:t>, in particolare nel paragrafo delle Parafilie e indica l’</a:t>
            </a:r>
            <a:r>
              <a:rPr lang="it-IT" sz="1800" b="1" dirty="0">
                <a:solidFill>
                  <a:schemeClr val="tx1"/>
                </a:solidFill>
              </a:rPr>
              <a:t>attività sessuale con bambini prepuberi</a:t>
            </a:r>
            <a:r>
              <a:rPr lang="it-IT" sz="1800" dirty="0">
                <a:solidFill>
                  <a:schemeClr val="tx1"/>
                </a:solidFill>
              </a:rPr>
              <a:t>, generalmente di </a:t>
            </a:r>
            <a:r>
              <a:rPr lang="it-IT" sz="1800" b="1" dirty="0">
                <a:solidFill>
                  <a:schemeClr val="tx1"/>
                </a:solidFill>
              </a:rPr>
              <a:t>13 anni o più piccoli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E92-235E-46F8-A020-324875976EC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LA PEDOFILIA e’ un disturbo sessuale</a:t>
            </a:r>
            <a:endParaRPr lang="it-IT" b="1" dirty="0"/>
          </a:p>
        </p:txBody>
      </p:sp>
      <p:pic>
        <p:nvPicPr>
          <p:cNvPr id="3073" name="Picture 1" descr="C:\Users\Master\Desktop\Ultimi lavori\foto\p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077072"/>
            <a:ext cx="5760640" cy="23042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23042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I dati di seguito riportati </a:t>
            </a:r>
            <a:r>
              <a:rPr lang="it-IT" sz="2000" dirty="0">
                <a:solidFill>
                  <a:schemeClr val="tx1"/>
                </a:solidFill>
              </a:rPr>
              <a:t>sono stati presentati da padre </a:t>
            </a:r>
            <a:r>
              <a:rPr lang="it-IT" sz="2000" b="1" dirty="0">
                <a:solidFill>
                  <a:schemeClr val="tx1"/>
                </a:solidFill>
              </a:rPr>
              <a:t>Federico Lombardi</a:t>
            </a:r>
            <a:r>
              <a:rPr lang="it-IT" sz="2000" dirty="0">
                <a:solidFill>
                  <a:schemeClr val="tx1"/>
                </a:solidFill>
              </a:rPr>
              <a:t>, presidente della Fondazione </a:t>
            </a:r>
            <a:r>
              <a:rPr lang="it-IT" sz="2000" dirty="0" err="1">
                <a:solidFill>
                  <a:schemeClr val="tx1"/>
                </a:solidFill>
              </a:rPr>
              <a:t>Ratzinger-Benedetto</a:t>
            </a:r>
            <a:r>
              <a:rPr lang="it-IT" sz="2000" dirty="0">
                <a:solidFill>
                  <a:schemeClr val="tx1"/>
                </a:solidFill>
              </a:rPr>
              <a:t> XVI e da </a:t>
            </a:r>
            <a:r>
              <a:rPr lang="it-IT" sz="2000" b="1" dirty="0">
                <a:solidFill>
                  <a:schemeClr val="tx1"/>
                </a:solidFill>
              </a:rPr>
              <a:t>Ernesto Caffo</a:t>
            </a:r>
            <a:r>
              <a:rPr lang="it-IT" sz="2000" dirty="0">
                <a:solidFill>
                  <a:schemeClr val="tx1"/>
                </a:solidFill>
              </a:rPr>
              <a:t>, fondatore di Telefono Azzurro nella Sala Stampa della Santa Sede, in preparazione </a:t>
            </a:r>
            <a:r>
              <a:rPr lang="it-IT" sz="2000" dirty="0" err="1">
                <a:solidFill>
                  <a:schemeClr val="tx1"/>
                </a:solidFill>
              </a:rPr>
              <a:t>dell</a:t>
            </a:r>
            <a:r>
              <a:rPr lang="it-IT" sz="2000" dirty="0">
                <a:solidFill>
                  <a:schemeClr val="tx1"/>
                </a:solidFill>
              </a:rPr>
              <a:t> incontro internazionale: “</a:t>
            </a:r>
            <a:r>
              <a:rPr lang="it-IT" sz="2000" b="1" i="1" dirty="0">
                <a:solidFill>
                  <a:schemeClr val="tx1"/>
                </a:solidFill>
              </a:rPr>
              <a:t>Promuovere la dignità digitale del bambino - Dal concetto all’azione</a:t>
            </a:r>
            <a:r>
              <a:rPr lang="it-IT" sz="2000" dirty="0">
                <a:solidFill>
                  <a:schemeClr val="tx1"/>
                </a:solidFill>
              </a:rPr>
              <a:t>”, organizzato dalla Pontificia Accademia delle Scienze Sociali, “</a:t>
            </a:r>
            <a:r>
              <a:rPr lang="it-IT" sz="2000" dirty="0" err="1">
                <a:solidFill>
                  <a:schemeClr val="tx1"/>
                </a:solidFill>
              </a:rPr>
              <a:t>Child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Dignity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Alliance</a:t>
            </a:r>
            <a:r>
              <a:rPr lang="it-IT" sz="2000" dirty="0">
                <a:solidFill>
                  <a:schemeClr val="tx1"/>
                </a:solidFill>
              </a:rPr>
              <a:t>” </a:t>
            </a:r>
            <a:r>
              <a:rPr lang="en-US" sz="2000" dirty="0">
                <a:solidFill>
                  <a:schemeClr val="tx1"/>
                </a:solidFill>
              </a:rPr>
              <a:t>e “Interfaith Alliance for Safer </a:t>
            </a:r>
            <a:r>
              <a:rPr lang="it-IT" sz="2000" dirty="0" err="1">
                <a:solidFill>
                  <a:schemeClr val="tx1"/>
                </a:solidFill>
              </a:rPr>
              <a:t>Communities</a:t>
            </a:r>
            <a:r>
              <a:rPr lang="it-IT" sz="2000" dirty="0">
                <a:solidFill>
                  <a:schemeClr val="tx1"/>
                </a:solidFill>
              </a:rPr>
              <a:t>”, svolto alla Casina Pio </a:t>
            </a:r>
            <a:r>
              <a:rPr lang="it-IT" sz="2000" dirty="0" err="1">
                <a:solidFill>
                  <a:schemeClr val="tx1"/>
                </a:solidFill>
              </a:rPr>
              <a:t>IV</a:t>
            </a:r>
            <a:r>
              <a:rPr lang="it-IT" sz="2000" dirty="0">
                <a:solidFill>
                  <a:schemeClr val="tx1"/>
                </a:solidFill>
              </a:rPr>
              <a:t> in Vaticano il 14/11/2019. 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8EB6-E9A1-4860-B800-2CDC67FB694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30</a:t>
            </a:fld>
            <a:endParaRPr lang="it-IT"/>
          </a:p>
        </p:txBody>
      </p:sp>
      <p:pic>
        <p:nvPicPr>
          <p:cNvPr id="2050" name="Picture 2" descr="C:\Users\Master\Desktop\Raccolta foto\foto PPT\rete\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09120"/>
            <a:ext cx="3600400" cy="1319823"/>
          </a:xfrm>
          <a:prstGeom prst="rect">
            <a:avLst/>
          </a:prstGeom>
          <a:noFill/>
        </p:spPr>
      </p:pic>
      <p:pic>
        <p:nvPicPr>
          <p:cNvPr id="2051" name="Picture 3" descr="C:\Users\Master\Desktop\Raccolta foto\foto PPT\rete\r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149080"/>
            <a:ext cx="4347825" cy="216024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5040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800" b="1" dirty="0">
                <a:solidFill>
                  <a:srgbClr val="0070C0"/>
                </a:solidFill>
              </a:rPr>
              <a:t>Una terribile piaga che tuttavia continua a crescere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8F13-E428-4F9F-BC57-30381D23CA1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51520" y="2636912"/>
            <a:ext cx="2880320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11 anni </a:t>
            </a:r>
          </a:p>
          <a:p>
            <a:pPr algn="ctr"/>
            <a:r>
              <a:rPr lang="it-IT" sz="2000" b="1" dirty="0">
                <a:solidFill>
                  <a:schemeClr val="tx1"/>
                </a:solidFill>
              </a:rPr>
              <a:t>l’età in cui, secondo gli studi più recenti, i minori cominciano a</a:t>
            </a:r>
          </a:p>
          <a:p>
            <a:pPr algn="ctr"/>
            <a:r>
              <a:rPr lang="it-IT" sz="2000" b="1" dirty="0">
                <a:solidFill>
                  <a:schemeClr val="tx1"/>
                </a:solidFill>
              </a:rPr>
              <a:t>frequentare siti porno su internet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131840" y="4653136"/>
            <a:ext cx="2880320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270 mila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it-IT" sz="2000" b="1" dirty="0">
                <a:solidFill>
                  <a:schemeClr val="tx1"/>
                </a:solidFill>
              </a:rPr>
              <a:t>le immagini di abusi sessuali su minori che secondo Microsoft</a:t>
            </a:r>
          </a:p>
          <a:p>
            <a:pPr algn="ctr"/>
            <a:r>
              <a:rPr lang="it-IT" sz="2000" b="1" dirty="0">
                <a:solidFill>
                  <a:schemeClr val="tx1"/>
                </a:solidFill>
              </a:rPr>
              <a:t>sono caricate ogni giorno sul web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012160" y="2636912"/>
            <a:ext cx="2880320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80 per cento</a:t>
            </a:r>
          </a:p>
          <a:p>
            <a:pPr algn="ctr"/>
            <a:r>
              <a:rPr lang="it-IT" sz="2000" b="1" dirty="0">
                <a:solidFill>
                  <a:schemeClr val="tx1"/>
                </a:solidFill>
              </a:rPr>
              <a:t> delle vittime ha meno di dieci anni secondo la Relazione del</a:t>
            </a:r>
          </a:p>
          <a:p>
            <a:pPr algn="ctr"/>
            <a:r>
              <a:rPr lang="it-IT" sz="2000" b="1" dirty="0">
                <a:solidFill>
                  <a:schemeClr val="tx1"/>
                </a:solidFill>
              </a:rPr>
              <a:t>Parlamento Europeo</a:t>
            </a:r>
            <a:endParaRPr lang="it-IT" b="1" dirty="0">
              <a:solidFill>
                <a:schemeClr val="tx1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3131840" y="2348880"/>
            <a:ext cx="1440160" cy="108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endCxn id="9" idx="0"/>
          </p:cNvCxnSpPr>
          <p:nvPr/>
        </p:nvCxnSpPr>
        <p:spPr>
          <a:xfrm>
            <a:off x="4572000" y="2348880"/>
            <a:ext cx="0" cy="2304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4572000" y="2348880"/>
            <a:ext cx="1440160" cy="108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4283968" y="2204864"/>
            <a:ext cx="5760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9" grpId="0" animBg="1"/>
      <p:bldP spid="10" grpId="0" animBg="1"/>
      <p:bldP spid="2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5040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800" b="1" dirty="0">
                <a:solidFill>
                  <a:srgbClr val="0070C0"/>
                </a:solidFill>
              </a:rPr>
              <a:t>Quanti bambini nel mondo frequentano la rete?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E4DC-A236-487E-83E4-1079B2B8506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51520" y="2348880"/>
            <a:ext cx="3024336" cy="2160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Più di 800 milioni 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di bambini nel mondo usano internet e rappresentano più di un quarto degli oltre tre miliardi di utenti del web</a:t>
            </a:r>
            <a:endParaRPr lang="it-IT" sz="1600" b="1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771800" y="4653136"/>
            <a:ext cx="3600400" cy="1656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Solo in India, </a:t>
            </a:r>
            <a:r>
              <a:rPr lang="it-IT" b="1" dirty="0">
                <a:solidFill>
                  <a:schemeClr val="tx1"/>
                </a:solidFill>
              </a:rPr>
              <a:t>nei prossimi due anni, più di </a:t>
            </a:r>
            <a:r>
              <a:rPr lang="it-IT" b="1" dirty="0">
                <a:solidFill>
                  <a:srgbClr val="FF0000"/>
                </a:solidFill>
              </a:rPr>
              <a:t>500 milioni di persone avranno accesso alla rete </a:t>
            </a:r>
            <a:r>
              <a:rPr lang="it-IT" b="1" dirty="0">
                <a:solidFill>
                  <a:schemeClr val="tx1"/>
                </a:solidFill>
              </a:rPr>
              <a:t>e la metà di loro (250 milioni) saranno minori di età</a:t>
            </a:r>
            <a:endParaRPr lang="it-IT" sz="1600" b="1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796136" y="2348880"/>
            <a:ext cx="3096344" cy="2160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Ma la rete è anche il luogo in cui maggiormente alligna la piaga della </a:t>
            </a:r>
            <a:r>
              <a:rPr lang="it-IT" b="1" dirty="0" err="1">
                <a:solidFill>
                  <a:schemeClr val="tx1"/>
                </a:solidFill>
              </a:rPr>
              <a:t>pedopornografia</a:t>
            </a:r>
            <a:r>
              <a:rPr lang="it-IT" b="1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Microsoft infatti stima che circa </a:t>
            </a:r>
            <a:r>
              <a:rPr lang="it-IT" b="1" dirty="0">
                <a:solidFill>
                  <a:srgbClr val="FF0000"/>
                </a:solidFill>
              </a:rPr>
              <a:t>270.000 immagini di abusi sessuali su minori </a:t>
            </a:r>
            <a:r>
              <a:rPr lang="it-IT" b="1" dirty="0">
                <a:solidFill>
                  <a:schemeClr val="tx1"/>
                </a:solidFill>
              </a:rPr>
              <a:t>vengono caricate ogni giorno su internet</a:t>
            </a:r>
            <a:endParaRPr lang="it-IT" sz="1600" b="1" dirty="0">
              <a:solidFill>
                <a:schemeClr val="tx1"/>
              </a:solidFill>
            </a:endParaRPr>
          </a:p>
        </p:txBody>
      </p:sp>
      <p:cxnSp>
        <p:nvCxnSpPr>
          <p:cNvPr id="12" name="Connettore 2 11"/>
          <p:cNvCxnSpPr>
            <a:stCxn id="21" idx="3"/>
          </p:cNvCxnSpPr>
          <p:nvPr/>
        </p:nvCxnSpPr>
        <p:spPr>
          <a:xfrm flipH="1">
            <a:off x="3275857" y="2696565"/>
            <a:ext cx="1092474" cy="73243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21" idx="4"/>
            <a:endCxn id="9" idx="0"/>
          </p:cNvCxnSpPr>
          <p:nvPr/>
        </p:nvCxnSpPr>
        <p:spPr>
          <a:xfrm>
            <a:off x="4572000" y="2780928"/>
            <a:ext cx="0" cy="18722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21" idx="5"/>
            <a:endCxn id="10" idx="1"/>
          </p:cNvCxnSpPr>
          <p:nvPr/>
        </p:nvCxnSpPr>
        <p:spPr>
          <a:xfrm>
            <a:off x="4775669" y="2696565"/>
            <a:ext cx="1020467" cy="73243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4283968" y="220486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9" grpId="0" animBg="1"/>
      <p:bldP spid="10" grpId="0" animBg="1"/>
      <p:bldP spid="2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5040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800" b="1" dirty="0">
                <a:solidFill>
                  <a:srgbClr val="0070C0"/>
                </a:solidFill>
              </a:rPr>
              <a:t>Chi sono le vittime della rete?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EB9F-2776-4B01-A64B-2FD9CD3D120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33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51520" y="2348880"/>
            <a:ext cx="3024336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</a:rPr>
              <a:t>In generale </a:t>
            </a:r>
            <a:r>
              <a:rPr lang="it-IT" sz="2000" b="1" dirty="0">
                <a:solidFill>
                  <a:srgbClr val="FF0000"/>
                </a:solidFill>
              </a:rPr>
              <a:t>l’80% delle vittime</a:t>
            </a:r>
            <a:r>
              <a:rPr lang="it-IT" sz="2000" b="1" dirty="0">
                <a:solidFill>
                  <a:schemeClr val="tx1"/>
                </a:solidFill>
              </a:rPr>
              <a:t> ha meno di 10 anni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1520" y="3573016"/>
            <a:ext cx="302433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Nell’86% </a:t>
            </a:r>
            <a:r>
              <a:rPr lang="it-IT" sz="2000" b="1" dirty="0">
                <a:solidFill>
                  <a:schemeClr val="tx1"/>
                </a:solidFill>
              </a:rPr>
              <a:t>del materiale sugli abusi sessuali le vittime sono ragazze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27584" y="4869160"/>
            <a:ext cx="3024336" cy="1296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Nel 96% </a:t>
            </a:r>
            <a:r>
              <a:rPr lang="it-IT" sz="2000" b="1" dirty="0">
                <a:solidFill>
                  <a:schemeClr val="tx1"/>
                </a:solidFill>
              </a:rPr>
              <a:t>dei contenuti il bambino viene mostrato da solo, nel suo ambiente domestico</a:t>
            </a:r>
            <a:endParaRPr lang="it-IT" b="1" dirty="0">
              <a:solidFill>
                <a:schemeClr val="tx1"/>
              </a:solidFill>
            </a:endParaRPr>
          </a:p>
        </p:txBody>
      </p:sp>
      <p:cxnSp>
        <p:nvCxnSpPr>
          <p:cNvPr id="12" name="Connettore 2 11"/>
          <p:cNvCxnSpPr>
            <a:stCxn id="21" idx="2"/>
            <a:endCxn id="8" idx="3"/>
          </p:cNvCxnSpPr>
          <p:nvPr/>
        </p:nvCxnSpPr>
        <p:spPr>
          <a:xfrm flipH="1">
            <a:off x="3275856" y="2492896"/>
            <a:ext cx="1008112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644008" y="2564904"/>
            <a:ext cx="936104" cy="2304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21" idx="3"/>
            <a:endCxn id="9" idx="3"/>
          </p:cNvCxnSpPr>
          <p:nvPr/>
        </p:nvCxnSpPr>
        <p:spPr>
          <a:xfrm flipH="1">
            <a:off x="3275856" y="2696565"/>
            <a:ext cx="1092475" cy="138050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4283968" y="220486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5292080" y="4869160"/>
            <a:ext cx="3024336" cy="1296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Più del 65% </a:t>
            </a:r>
            <a:r>
              <a:rPr lang="it-IT" sz="2000" b="1" dirty="0">
                <a:solidFill>
                  <a:schemeClr val="tx1"/>
                </a:solidFill>
              </a:rPr>
              <a:t>delle immagini di abusi sessuali su minori sono alloggiate in Europa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5868144" y="2348880"/>
            <a:ext cx="3024336" cy="22322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la produzione di alcuni tipi di materiale - come la diretta streaming </a:t>
            </a:r>
            <a:r>
              <a:rPr lang="it-IT" sz="2000" b="1" dirty="0">
                <a:solidFill>
                  <a:schemeClr val="tx1"/>
                </a:solidFill>
              </a:rPr>
              <a:t>cui si collegano gruppi di pedofili da tutto il</a:t>
            </a:r>
          </a:p>
          <a:p>
            <a:pPr algn="ctr"/>
            <a:r>
              <a:rPr lang="it-IT" sz="2000" b="1" dirty="0">
                <a:solidFill>
                  <a:schemeClr val="tx1"/>
                </a:solidFill>
              </a:rPr>
              <a:t>mondo - è concentrata in Paesi come le Filippine</a:t>
            </a:r>
          </a:p>
        </p:txBody>
      </p:sp>
      <p:cxnSp>
        <p:nvCxnSpPr>
          <p:cNvPr id="29" name="Connettore 2 28"/>
          <p:cNvCxnSpPr>
            <a:stCxn id="21" idx="3"/>
          </p:cNvCxnSpPr>
          <p:nvPr/>
        </p:nvCxnSpPr>
        <p:spPr>
          <a:xfrm flipH="1">
            <a:off x="3491882" y="2696565"/>
            <a:ext cx="876449" cy="216385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21" idx="6"/>
          </p:cNvCxnSpPr>
          <p:nvPr/>
        </p:nvCxnSpPr>
        <p:spPr>
          <a:xfrm>
            <a:off x="4860032" y="2492896"/>
            <a:ext cx="1008112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9" grpId="0" animBg="1"/>
      <p:bldP spid="10" grpId="0" animBg="1"/>
      <p:bldP spid="21" grpId="0" animBg="1"/>
      <p:bldP spid="23" grpId="0" animBg="1"/>
      <p:bldP spid="2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640960" cy="136815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Nel panorama digitale </a:t>
            </a:r>
            <a:r>
              <a:rPr lang="it-IT" sz="2000" dirty="0">
                <a:solidFill>
                  <a:schemeClr val="tx1"/>
                </a:solidFill>
              </a:rPr>
              <a:t>– ha detto il gesuita – i fenomeni gravi sono in aumento. E non va sottovalutata la crescente diffusione della pornografia, anche adulta - una forma di mentalità diffusa nella società -, che è anche largamente accessibile ai bambini.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A1E8-4A0C-4812-8325-23912ED3900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34</a:t>
            </a:fld>
            <a:endParaRPr lang="it-IT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51520" y="1628800"/>
            <a:ext cx="8640960" cy="50405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Crescente</a:t>
            </a:r>
            <a:r>
              <a:rPr kumimoji="0" lang="it-IT" sz="28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diffusione della pornografia</a:t>
            </a: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 descr="C:\Users\Master\Desktop\Raccolta foto\foto PPT\rete\r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005064"/>
            <a:ext cx="4248472" cy="25257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640960" cy="7200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Gli studi </a:t>
            </a:r>
            <a:r>
              <a:rPr lang="it-IT" sz="2000" dirty="0">
                <a:solidFill>
                  <a:schemeClr val="tx1"/>
                </a:solidFill>
              </a:rPr>
              <a:t>dicono che l’età in cui adesso i bambini cominciano a seguire la pornografia su internet è di 11 anni. Dunque occorre intervenire per proteggerli.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984D-A9A1-4C25-8E91-A7A27DBE36B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35</a:t>
            </a:fld>
            <a:endParaRPr lang="it-IT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51520" y="1628800"/>
            <a:ext cx="8640960" cy="50405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11 anni già seguono siti pornografici</a:t>
            </a:r>
          </a:p>
        </p:txBody>
      </p:sp>
      <p:pic>
        <p:nvPicPr>
          <p:cNvPr id="4098" name="Picture 2" descr="C:\Users\Master\Desktop\Raccolta foto\foto PPT\rete\r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429000"/>
            <a:ext cx="5272014" cy="29523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640960" cy="172819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Bisogna reprimere pratiche sempre più aberranti</a:t>
            </a:r>
            <a:r>
              <a:rPr lang="it-IT" sz="2000" dirty="0">
                <a:solidFill>
                  <a:schemeClr val="tx1"/>
                </a:solidFill>
              </a:rPr>
              <a:t>. Le immagini che girano sono sempre peggiori: aumentano in scala della violenza e la gravità dell’abuso rappresentato.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L’altro fatto veramente orribile </a:t>
            </a:r>
            <a:r>
              <a:rPr lang="it-IT" sz="2000" dirty="0">
                <a:solidFill>
                  <a:schemeClr val="tx1"/>
                </a:solidFill>
              </a:rPr>
              <a:t>è quello dei gruppi che condividono anche in diretta la violenza su minori.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6F71-7D00-490C-9E5C-C7BE647DEE4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36</a:t>
            </a:fld>
            <a:endParaRPr lang="it-IT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51520" y="1628800"/>
            <a:ext cx="8640960" cy="50405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aumento la violenza e le gravità dell’abuso</a:t>
            </a:r>
          </a:p>
        </p:txBody>
      </p:sp>
      <p:pic>
        <p:nvPicPr>
          <p:cNvPr id="5122" name="Picture 2" descr="C:\Users\Master\Desktop\Raccolta foto\foto PPT\rete\r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437112"/>
            <a:ext cx="3024336" cy="207574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640960" cy="10081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Ci sono dei Paesi, in Asia in particolare</a:t>
            </a:r>
            <a:r>
              <a:rPr lang="it-IT" sz="2000" dirty="0">
                <a:solidFill>
                  <a:schemeClr val="tx1"/>
                </a:solidFill>
              </a:rPr>
              <a:t>, dove sono presenti dei centri in cui avvengono le riprese, e ci sono i gruppi internazionali di pedofili che partecipano attivamente a quello che accade. Queste sono cose incredibilmente orribili.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5BC8-C259-4221-97E7-A35822C91BDF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37</a:t>
            </a:fld>
            <a:endParaRPr lang="it-IT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51520" y="1628800"/>
            <a:ext cx="8640960" cy="50405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Gruppi internazionali di pedofili attivi nelle riprese</a:t>
            </a:r>
          </a:p>
        </p:txBody>
      </p:sp>
      <p:pic>
        <p:nvPicPr>
          <p:cNvPr id="6146" name="Picture 2" descr="C:\Users\Master\Desktop\Raccolta foto\foto PPT\rete\r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717032"/>
            <a:ext cx="5191122" cy="28083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8012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solidFill>
                  <a:srgbClr val="FF0000"/>
                </a:solidFill>
              </a:rPr>
              <a:t>Contro la </a:t>
            </a:r>
            <a:r>
              <a:rPr lang="it-IT" sz="5300" b="1" dirty="0" err="1">
                <a:solidFill>
                  <a:srgbClr val="FF0000"/>
                </a:solidFill>
              </a:rPr>
              <a:t>pedopornografia</a:t>
            </a:r>
            <a:r>
              <a:rPr lang="it-IT" sz="5300" b="1" dirty="0">
                <a:solidFill>
                  <a:srgbClr val="FF0000"/>
                </a:solidFill>
              </a:rPr>
              <a:t>:</a:t>
            </a:r>
            <a:br>
              <a:rPr lang="it-IT" sz="53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mai ragazzi soli nella Rete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640960" cy="136815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Anche secondo Caffo</a:t>
            </a:r>
            <a:r>
              <a:rPr lang="it-IT" sz="2000" dirty="0">
                <a:solidFill>
                  <a:schemeClr val="tx1"/>
                </a:solidFill>
              </a:rPr>
              <a:t>, la pedofilia nella rete «</a:t>
            </a:r>
            <a:r>
              <a:rPr lang="it-IT" sz="2000" b="1" dirty="0">
                <a:solidFill>
                  <a:schemeClr val="tx1"/>
                </a:solidFill>
              </a:rPr>
              <a:t>è cresciuta in  modo esponenziale e in tutto il mondo</a:t>
            </a:r>
            <a:r>
              <a:rPr lang="it-IT" sz="2000" dirty="0">
                <a:solidFill>
                  <a:schemeClr val="tx1"/>
                </a:solidFill>
              </a:rPr>
              <a:t>». Il suo appello è dunque a non lasciare «</a:t>
            </a:r>
            <a:r>
              <a:rPr lang="it-IT" sz="2000" b="1" dirty="0">
                <a:solidFill>
                  <a:schemeClr val="tx1"/>
                </a:solidFill>
              </a:rPr>
              <a:t>i ragazzi da soli di fronte alla rete</a:t>
            </a:r>
            <a:r>
              <a:rPr lang="it-IT" sz="2000" dirty="0">
                <a:solidFill>
                  <a:schemeClr val="tx1"/>
                </a:solidFill>
              </a:rPr>
              <a:t>», creando «</a:t>
            </a:r>
            <a:r>
              <a:rPr lang="it-IT" sz="2000" b="1" dirty="0">
                <a:solidFill>
                  <a:schemeClr val="tx1"/>
                </a:solidFill>
              </a:rPr>
              <a:t>un’alleanza stretta tra istituzioni e aziende», affrontando anche il confronto «tra privacy e controllo</a:t>
            </a:r>
            <a:r>
              <a:rPr lang="it-IT" sz="2000" dirty="0">
                <a:solidFill>
                  <a:schemeClr val="tx1"/>
                </a:solidFill>
              </a:rPr>
              <a:t>».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21887-94D9-4697-B7FC-4172410EA96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025A-A913-4C53-966C-5D3FE67DB755}" type="slidenum">
              <a:rPr lang="it-IT" smtClean="0"/>
              <a:pPr/>
              <a:t>38</a:t>
            </a:fld>
            <a:endParaRPr lang="it-IT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51520" y="1628800"/>
            <a:ext cx="8640960" cy="50405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 un’alleanza stretta tra istituzioni e aziende</a:t>
            </a:r>
          </a:p>
        </p:txBody>
      </p:sp>
      <p:pic>
        <p:nvPicPr>
          <p:cNvPr id="7170" name="Picture 2" descr="C:\Users\Master\Desktop\Raccolta foto\foto PPT\rete\r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05064"/>
            <a:ext cx="2880318" cy="15841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7171" name="Picture 3" descr="C:\Users\Master\Desktop\Raccolta foto\foto PPT\rete\r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085184"/>
            <a:ext cx="2823592" cy="15811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7172" name="Picture 4" descr="C:\Users\Master\Desktop\Raccolta foto\foto PPT\rete\r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4005064"/>
            <a:ext cx="2641476" cy="15841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Autofit/>
          </a:bodyPr>
          <a:lstStyle/>
          <a:p>
            <a:r>
              <a:rPr lang="it-IT" sz="3600" b="1" dirty="0" err="1">
                <a:solidFill>
                  <a:srgbClr val="FF0000"/>
                </a:solidFill>
              </a:rPr>
              <a:t>Meter</a:t>
            </a:r>
            <a:r>
              <a:rPr lang="it-IT" sz="3600" b="1" dirty="0">
                <a:solidFill>
                  <a:srgbClr val="FF0000"/>
                </a:solidFill>
              </a:rPr>
              <a:t>: pedofilia e </a:t>
            </a:r>
            <a:r>
              <a:rPr lang="it-IT" sz="3600" b="1" dirty="0" err="1">
                <a:solidFill>
                  <a:srgbClr val="FF0000"/>
                </a:solidFill>
              </a:rPr>
              <a:t>pedopornografia</a:t>
            </a:r>
            <a:r>
              <a:rPr lang="it-IT" sz="3600" b="1" dirty="0">
                <a:solidFill>
                  <a:srgbClr val="FF0000"/>
                </a:solidFill>
              </a:rPr>
              <a:t>, </a:t>
            </a:r>
            <a:r>
              <a:rPr lang="it-IT" sz="2800" b="1" dirty="0">
                <a:solidFill>
                  <a:srgbClr val="FF0000"/>
                </a:solidFill>
              </a:rPr>
              <a:t>un'industria fiorente con tanti responsabili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869160"/>
            <a:ext cx="8640960" cy="93610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1800" b="1" dirty="0">
                <a:solidFill>
                  <a:schemeClr val="tx1"/>
                </a:solidFill>
              </a:rPr>
              <a:t>Dal Report 2018 di </a:t>
            </a:r>
            <a:r>
              <a:rPr lang="it-IT" sz="1800" b="1" dirty="0" err="1">
                <a:solidFill>
                  <a:schemeClr val="tx1"/>
                </a:solidFill>
              </a:rPr>
              <a:t>Meter</a:t>
            </a:r>
            <a:r>
              <a:rPr lang="it-IT" sz="1800" b="1" dirty="0">
                <a:solidFill>
                  <a:schemeClr val="tx1"/>
                </a:solidFill>
              </a:rPr>
              <a:t> sulla pedofilia e </a:t>
            </a:r>
            <a:r>
              <a:rPr lang="it-IT" sz="1800" b="1" dirty="0" err="1">
                <a:solidFill>
                  <a:schemeClr val="tx1"/>
                </a:solidFill>
              </a:rPr>
              <a:t>pedopornografia</a:t>
            </a:r>
            <a:r>
              <a:rPr lang="it-IT" sz="1800" b="1" dirty="0">
                <a:solidFill>
                  <a:schemeClr val="tx1"/>
                </a:solidFill>
              </a:rPr>
              <a:t> emerge che i pedofili sono oggi più organizzati e che, impuniti, smerciano più foto e video inenarrabili. Di contro il Report denuncia poche azioni di contrasto e un’indifferenza diffusa per il fenomeno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717B-A941-449D-AAC3-F9FB9DCB38F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39</a:t>
            </a:fld>
            <a:endParaRPr lang="it-IT"/>
          </a:p>
        </p:txBody>
      </p:sp>
      <p:pic>
        <p:nvPicPr>
          <p:cNvPr id="1027" name="Picture 3" descr="C:\Users\Master\Desktop\Ultimi lavori\foto\p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12776"/>
            <a:ext cx="3231803" cy="32318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73630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Il soggetto pedofilo </a:t>
            </a:r>
            <a:r>
              <a:rPr lang="it-IT" sz="1800" dirty="0">
                <a:solidFill>
                  <a:schemeClr val="tx1"/>
                </a:solidFill>
              </a:rPr>
              <a:t>deve avere almeno 16 anni e almeno 5 anni in più dei bambini che costituiscono, per lui o lei, l’oggetto sessuale preferenziale, o unico.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Statisticamente la pedofilia </a:t>
            </a:r>
            <a:r>
              <a:rPr lang="it-IT" sz="1800" dirty="0">
                <a:solidFill>
                  <a:schemeClr val="tx1"/>
                </a:solidFill>
              </a:rPr>
              <a:t>insorge nell’adolescenza, è solitamente cronica ed occorre che il sintomo persista in modo continuativo per almeno 6 mesi per considerarla tale.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Non si considera pedofilia </a:t>
            </a:r>
            <a:r>
              <a:rPr lang="it-IT" sz="1800" dirty="0">
                <a:solidFill>
                  <a:schemeClr val="tx1"/>
                </a:solidFill>
              </a:rPr>
              <a:t>il caso di soggetti tardo-adolescenti che si intrattengono in rapporti con bambini di 12-13 anni, né sono da considerare pedofili i soggetti adulti attratti principalmente da persone con età pari o superiore ai 12 anni circa, purché abbiano già raggiunto lo sviluppo puberale: l’attrazione per i </a:t>
            </a:r>
            <a:r>
              <a:rPr lang="it-IT" sz="1800" dirty="0" err="1">
                <a:solidFill>
                  <a:schemeClr val="tx1"/>
                </a:solidFill>
              </a:rPr>
              <a:t>teenagers</a:t>
            </a:r>
            <a:r>
              <a:rPr lang="it-IT" sz="1800" dirty="0">
                <a:solidFill>
                  <a:schemeClr val="tx1"/>
                </a:solidFill>
              </a:rPr>
              <a:t> è definita con i termini poco usati di </a:t>
            </a:r>
            <a:r>
              <a:rPr lang="it-IT" sz="1800" b="1" dirty="0" err="1">
                <a:solidFill>
                  <a:schemeClr val="tx1"/>
                </a:solidFill>
              </a:rPr>
              <a:t>efebofilia</a:t>
            </a:r>
            <a:r>
              <a:rPr lang="it-IT" sz="1800" b="1" dirty="0">
                <a:solidFill>
                  <a:schemeClr val="tx1"/>
                </a:solidFill>
              </a:rPr>
              <a:t> e </a:t>
            </a:r>
            <a:r>
              <a:rPr lang="it-IT" sz="1800" b="1" dirty="0" err="1">
                <a:solidFill>
                  <a:schemeClr val="tx1"/>
                </a:solidFill>
              </a:rPr>
              <a:t>ninfofilia</a:t>
            </a:r>
            <a:r>
              <a:rPr lang="it-IT" sz="18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AE5B-91D4-4DD9-9216-942B3DC4759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QUANDO UN SOGGETTO E’ CONSIDERATO PEDOFILO</a:t>
            </a:r>
            <a:endParaRPr lang="it-IT" b="1" dirty="0"/>
          </a:p>
        </p:txBody>
      </p:sp>
      <p:pic>
        <p:nvPicPr>
          <p:cNvPr id="2049" name="Picture 1" descr="C:\Users\Master\Desktop\Ultimi lavori\foto\p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941168"/>
            <a:ext cx="1711077" cy="17110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Autofit/>
          </a:bodyPr>
          <a:lstStyle/>
          <a:p>
            <a:r>
              <a:rPr lang="it-IT" sz="3600" b="1" dirty="0" err="1">
                <a:solidFill>
                  <a:srgbClr val="FF0000"/>
                </a:solidFill>
              </a:rPr>
              <a:t>Meter</a:t>
            </a:r>
            <a:r>
              <a:rPr lang="it-IT" sz="3600" b="1" dirty="0">
                <a:solidFill>
                  <a:srgbClr val="FF0000"/>
                </a:solidFill>
              </a:rPr>
              <a:t>: pedofilia e </a:t>
            </a:r>
            <a:r>
              <a:rPr lang="it-IT" sz="3600" b="1" dirty="0" err="1">
                <a:solidFill>
                  <a:srgbClr val="FF0000"/>
                </a:solidFill>
              </a:rPr>
              <a:t>pedopornografia</a:t>
            </a:r>
            <a:r>
              <a:rPr lang="it-IT" sz="3600" b="1" dirty="0">
                <a:solidFill>
                  <a:srgbClr val="FF0000"/>
                </a:solidFill>
              </a:rPr>
              <a:t>, </a:t>
            </a:r>
            <a:r>
              <a:rPr lang="it-IT" sz="2800" b="1" dirty="0">
                <a:solidFill>
                  <a:srgbClr val="FF0000"/>
                </a:solidFill>
              </a:rPr>
              <a:t>un'industria fiorente con tanti responsabili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08823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Il Report </a:t>
            </a:r>
            <a:r>
              <a:rPr lang="it-IT" sz="1800" dirty="0">
                <a:solidFill>
                  <a:schemeClr val="tx1"/>
                </a:solidFill>
              </a:rPr>
              <a:t>presenta l'impegno di </a:t>
            </a:r>
            <a:r>
              <a:rPr lang="it-IT" sz="1800" dirty="0" err="1">
                <a:solidFill>
                  <a:schemeClr val="tx1"/>
                </a:solidFill>
              </a:rPr>
              <a:t>Meter</a:t>
            </a:r>
            <a:r>
              <a:rPr lang="it-IT" sz="1800" dirty="0">
                <a:solidFill>
                  <a:schemeClr val="tx1"/>
                </a:solidFill>
              </a:rPr>
              <a:t> in tutto il mondo: dalle denunce degli abusi alla polizia italiana e straniera e ai server provider, al sostegno delle vittime di violenze, insieme a percorsi formativi e informativi tenuti nelle scuole e nelle parrocchie e al lavoro svolto dal Centro di ascolto con i casi seguiti.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144 pagine</a:t>
            </a:r>
            <a:r>
              <a:rPr lang="it-IT" sz="1800" dirty="0">
                <a:solidFill>
                  <a:schemeClr val="tx1"/>
                </a:solidFill>
              </a:rPr>
              <a:t>, il Report, con numeri reali e parole per descrivere un’industria fiorente che prende forma attraverso il costante monitoraggio della rete internet ma i numeri, dichiara </a:t>
            </a:r>
            <a:r>
              <a:rPr lang="it-IT" sz="1800" b="1" dirty="0">
                <a:solidFill>
                  <a:schemeClr val="tx1"/>
                </a:solidFill>
              </a:rPr>
              <a:t>don Di Noto</a:t>
            </a:r>
            <a:r>
              <a:rPr lang="it-IT" sz="1800" dirty="0">
                <a:solidFill>
                  <a:schemeClr val="tx1"/>
                </a:solidFill>
              </a:rPr>
              <a:t>, non raccontano tutto perché “</a:t>
            </a:r>
            <a:r>
              <a:rPr lang="it-IT" sz="1800" b="1" dirty="0">
                <a:solidFill>
                  <a:schemeClr val="tx1"/>
                </a:solidFill>
              </a:rPr>
              <a:t>la realtà è sempre più orribile</a:t>
            </a:r>
            <a:r>
              <a:rPr lang="it-IT" sz="1800" dirty="0">
                <a:solidFill>
                  <a:schemeClr val="tx1"/>
                </a:solidFill>
              </a:rPr>
              <a:t>”.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>
                <a:solidFill>
                  <a:srgbClr val="0070C0"/>
                </a:solidFill>
              </a:rPr>
              <a:t>Meter</a:t>
            </a:r>
            <a:r>
              <a:rPr lang="it-IT" sz="2000" b="1" dirty="0">
                <a:solidFill>
                  <a:srgbClr val="0070C0"/>
                </a:solidFill>
              </a:rPr>
              <a:t>: monitoraggio, sostegno delle vittime e formazione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9EF9-AA7E-4246-A01A-18F30D403F7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40</a:t>
            </a:fld>
            <a:endParaRPr lang="it-IT"/>
          </a:p>
        </p:txBody>
      </p:sp>
      <p:pic>
        <p:nvPicPr>
          <p:cNvPr id="2050" name="Picture 2" descr="C:\Users\Master\Desktop\Ultimi lavori\foto\p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149080"/>
            <a:ext cx="3462191" cy="2376264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Meter</a:t>
            </a:r>
            <a:r>
              <a:rPr lang="it-IT" b="1" dirty="0">
                <a:solidFill>
                  <a:srgbClr val="FF0000"/>
                </a:solidFill>
              </a:rPr>
              <a:t>: pedofilia e </a:t>
            </a:r>
            <a:r>
              <a:rPr lang="it-IT" b="1" dirty="0" err="1">
                <a:solidFill>
                  <a:srgbClr val="FF0000"/>
                </a:solidFill>
              </a:rPr>
              <a:t>pedopornografia</a:t>
            </a:r>
            <a:r>
              <a:rPr lang="it-IT" b="1" dirty="0">
                <a:solidFill>
                  <a:srgbClr val="FF0000"/>
                </a:solidFill>
              </a:rPr>
              <a:t>, </a:t>
            </a:r>
            <a:r>
              <a:rPr lang="it-IT" sz="3600" b="1" dirty="0">
                <a:solidFill>
                  <a:srgbClr val="FF0000"/>
                </a:solidFill>
              </a:rPr>
              <a:t>un'industria fiorente con tanti responsabili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73630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Secondo il rapporto</a:t>
            </a:r>
            <a:r>
              <a:rPr lang="it-IT" sz="1800" dirty="0">
                <a:solidFill>
                  <a:schemeClr val="tx1"/>
                </a:solidFill>
              </a:rPr>
              <a:t>, i pedofili, i </a:t>
            </a:r>
            <a:r>
              <a:rPr lang="it-IT" sz="1800" dirty="0" err="1">
                <a:solidFill>
                  <a:schemeClr val="tx1"/>
                </a:solidFill>
              </a:rPr>
              <a:t>pedopornografi</a:t>
            </a:r>
            <a:r>
              <a:rPr lang="it-IT" sz="1800" dirty="0">
                <a:solidFill>
                  <a:schemeClr val="tx1"/>
                </a:solidFill>
              </a:rPr>
              <a:t> e gli </a:t>
            </a:r>
            <a:r>
              <a:rPr lang="it-IT" sz="1800" dirty="0" err="1">
                <a:solidFill>
                  <a:schemeClr val="tx1"/>
                </a:solidFill>
              </a:rPr>
              <a:t>abusatori</a:t>
            </a:r>
            <a:r>
              <a:rPr lang="it-IT" sz="1800" dirty="0">
                <a:solidFill>
                  <a:schemeClr val="tx1"/>
                </a:solidFill>
              </a:rPr>
              <a:t> dei bambini nel 2018 hanno prodotto e scambiato sul web, molte più foto e video con bambini sempre più piccoli.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 aumento le vittime di sesso maschile</a:t>
            </a:r>
            <a:r>
              <a:rPr lang="it-IT" sz="1800" dirty="0">
                <a:solidFill>
                  <a:schemeClr val="tx1"/>
                </a:solidFill>
              </a:rPr>
              <a:t>, stabile la preferenza femminile. Nell’anno appena passato le segnalazioni inviate al </a:t>
            </a:r>
            <a:r>
              <a:rPr lang="it-IT" sz="1800" b="1" dirty="0">
                <a:solidFill>
                  <a:schemeClr val="tx1"/>
                </a:solidFill>
              </a:rPr>
              <a:t>Centro nazionale di contrasto alla pedofilia online gestito dalla Polizia di Stato</a:t>
            </a:r>
            <a:r>
              <a:rPr lang="it-IT" sz="1800" dirty="0">
                <a:solidFill>
                  <a:schemeClr val="tx1"/>
                </a:solidFill>
              </a:rPr>
              <a:t> sono scese: da 3.137 nel 2017 a 1.780 nel 2018.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Lieve flessione anche per i link monitorati</a:t>
            </a:r>
            <a:r>
              <a:rPr lang="it-IT" sz="1800" dirty="0">
                <a:solidFill>
                  <a:schemeClr val="tx1"/>
                </a:solidFill>
              </a:rPr>
              <a:t>, da 17.299 a 14.179, così come le segnalazioni ricevute da utenti: da 302 a 224. In aumento invece la quantità di foto rinvenute, da 2.196.470 a 3.053.317.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Cresce anche il </a:t>
            </a:r>
            <a:r>
              <a:rPr lang="it-IT" sz="1800" b="1" dirty="0" err="1">
                <a:solidFill>
                  <a:srgbClr val="FF0000"/>
                </a:solidFill>
              </a:rPr>
              <a:t>Deep</a:t>
            </a:r>
            <a:r>
              <a:rPr lang="it-IT" sz="1800" b="1" dirty="0">
                <a:solidFill>
                  <a:srgbClr val="FF0000"/>
                </a:solidFill>
              </a:rPr>
              <a:t> Web</a:t>
            </a:r>
            <a:r>
              <a:rPr lang="it-IT" sz="1800" dirty="0">
                <a:solidFill>
                  <a:schemeClr val="tx1"/>
                </a:solidFill>
              </a:rPr>
              <a:t>, il lato oscuro della Rete: da 50 a 261 segnalazioni. Aumentati anche i video segnalati, da 985.006 a 1.123.793. 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Aumentato il numero di foto e video sul web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89C-B4BD-4381-9C71-EA139713A18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41</a:t>
            </a:fld>
            <a:endParaRPr lang="it-IT"/>
          </a:p>
        </p:txBody>
      </p:sp>
      <p:pic>
        <p:nvPicPr>
          <p:cNvPr id="3074" name="Picture 2" descr="C:\Users\Master\Desktop\Ultimi lavori\foto\p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869160"/>
            <a:ext cx="2448272" cy="1755365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Meter</a:t>
            </a:r>
            <a:r>
              <a:rPr lang="it-IT" b="1" dirty="0">
                <a:solidFill>
                  <a:srgbClr val="FF0000"/>
                </a:solidFill>
              </a:rPr>
              <a:t>: pedofilia e </a:t>
            </a:r>
            <a:r>
              <a:rPr lang="it-IT" b="1" dirty="0" err="1">
                <a:solidFill>
                  <a:srgbClr val="FF0000"/>
                </a:solidFill>
              </a:rPr>
              <a:t>pedopornografia</a:t>
            </a:r>
            <a:r>
              <a:rPr lang="it-IT" b="1" dirty="0">
                <a:solidFill>
                  <a:srgbClr val="FF0000"/>
                </a:solidFill>
              </a:rPr>
              <a:t>, </a:t>
            </a:r>
            <a:r>
              <a:rPr lang="it-IT" sz="3600" b="1" dirty="0">
                <a:solidFill>
                  <a:srgbClr val="FF0000"/>
                </a:solidFill>
              </a:rPr>
              <a:t>un'industria fiorente con tanti responsabili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La pedofilia on </a:t>
            </a:r>
            <a:r>
              <a:rPr lang="it-IT" sz="2000" b="1" dirty="0" err="1">
                <a:solidFill>
                  <a:srgbClr val="0070C0"/>
                </a:solidFill>
              </a:rPr>
              <a:t>line</a:t>
            </a:r>
            <a:r>
              <a:rPr lang="it-IT" sz="2000" b="1" dirty="0">
                <a:solidFill>
                  <a:srgbClr val="0070C0"/>
                </a:solidFill>
              </a:rPr>
              <a:t> diffusa in tutto il mondo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05DA-FC5F-4030-9537-501CD8E8D18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42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51520" y="1988840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/>
            <a:r>
              <a:rPr lang="it-IT" sz="2400" b="1" dirty="0">
                <a:solidFill>
                  <a:srgbClr val="0070C0"/>
                </a:solidFill>
              </a:rPr>
              <a:t>1. Tonga 1.717</a:t>
            </a:r>
          </a:p>
          <a:p>
            <a:pPr marL="457200" indent="-457200" algn="ctr"/>
            <a:r>
              <a:rPr lang="it-IT" sz="1200" b="1" dirty="0">
                <a:solidFill>
                  <a:srgbClr val="0070C0"/>
                </a:solidFill>
              </a:rPr>
              <a:t>(Polinesia, Sud Pacifico)</a:t>
            </a:r>
          </a:p>
        </p:txBody>
      </p:sp>
      <p:sp>
        <p:nvSpPr>
          <p:cNvPr id="8" name="Rettangolo 7"/>
          <p:cNvSpPr/>
          <p:nvPr/>
        </p:nvSpPr>
        <p:spPr>
          <a:xfrm>
            <a:off x="971600" y="3068960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2. </a:t>
            </a:r>
            <a:r>
              <a:rPr lang="it-IT" sz="2400" b="1" dirty="0" err="1">
                <a:solidFill>
                  <a:srgbClr val="0070C0"/>
                </a:solidFill>
              </a:rPr>
              <a:t>Guernsey</a:t>
            </a:r>
            <a:endParaRPr lang="it-IT" sz="2400" b="1" dirty="0">
              <a:solidFill>
                <a:srgbClr val="0070C0"/>
              </a:solidFill>
            </a:endParaRPr>
          </a:p>
          <a:p>
            <a:pPr algn="ctr"/>
            <a:r>
              <a:rPr lang="it-IT" sz="1200" b="1" dirty="0">
                <a:solidFill>
                  <a:srgbClr val="0070C0"/>
                </a:solidFill>
              </a:rPr>
              <a:t>(Canale della Manica)</a:t>
            </a:r>
          </a:p>
        </p:txBody>
      </p:sp>
      <p:sp>
        <p:nvSpPr>
          <p:cNvPr id="9" name="Rettangolo 8"/>
          <p:cNvSpPr/>
          <p:nvPr/>
        </p:nvSpPr>
        <p:spPr>
          <a:xfrm>
            <a:off x="1547664" y="4149080"/>
            <a:ext cx="2304256" cy="122413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3. India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Isole Britanniche</a:t>
            </a:r>
          </a:p>
          <a:p>
            <a:pPr algn="ctr"/>
            <a:r>
              <a:rPr lang="it-IT" sz="1200" b="1" dirty="0">
                <a:solidFill>
                  <a:srgbClr val="0070C0"/>
                </a:solidFill>
              </a:rPr>
              <a:t>(materiale indicibile e vergognoso)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491880" y="5517232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4. Asia:</a:t>
            </a:r>
            <a:br>
              <a:rPr lang="it-IT" sz="2400" b="1" dirty="0">
                <a:solidFill>
                  <a:srgbClr val="0070C0"/>
                </a:solidFill>
              </a:rPr>
            </a:br>
            <a:r>
              <a:rPr lang="it-IT" sz="1200" b="1" dirty="0">
                <a:solidFill>
                  <a:srgbClr val="0070C0"/>
                </a:solidFill>
              </a:rPr>
              <a:t>Pakistan, Taiwan, Indonesia e Giappone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292080" y="4149080"/>
            <a:ext cx="2160240" cy="122413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5. Europa</a:t>
            </a:r>
          </a:p>
          <a:p>
            <a:pPr algn="ctr"/>
            <a:r>
              <a:rPr lang="it-IT" sz="1200" b="1" dirty="0">
                <a:solidFill>
                  <a:srgbClr val="0070C0"/>
                </a:solidFill>
              </a:rPr>
              <a:t>Francia, Albania, Russia, Italia (71), Germania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012160" y="3068960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6. America</a:t>
            </a:r>
          </a:p>
          <a:p>
            <a:pPr algn="ctr"/>
            <a:r>
              <a:rPr lang="it-IT" sz="1200" b="1" dirty="0">
                <a:solidFill>
                  <a:srgbClr val="0070C0"/>
                </a:solidFill>
              </a:rPr>
              <a:t>Haiti, Colombia, Groenlandia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732240" y="1988840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7. Africa</a:t>
            </a:r>
          </a:p>
          <a:p>
            <a:pPr algn="ctr"/>
            <a:r>
              <a:rPr lang="it-IT" sz="1200" b="1" dirty="0">
                <a:solidFill>
                  <a:srgbClr val="0070C0"/>
                </a:solidFill>
              </a:rPr>
              <a:t>Mayotte, Libia, Gabon e  </a:t>
            </a:r>
            <a:r>
              <a:rPr lang="it-IT" sz="1200" dirty="0">
                <a:solidFill>
                  <a:srgbClr val="0070C0"/>
                </a:solidFill>
              </a:rPr>
              <a:t>G</a:t>
            </a:r>
            <a:r>
              <a:rPr lang="it-IT" sz="1200" b="1" dirty="0">
                <a:solidFill>
                  <a:srgbClr val="0070C0"/>
                </a:solidFill>
              </a:rPr>
              <a:t>uinea equatoriale</a:t>
            </a:r>
          </a:p>
        </p:txBody>
      </p:sp>
      <p:sp>
        <p:nvSpPr>
          <p:cNvPr id="15" name="Ovale 14"/>
          <p:cNvSpPr/>
          <p:nvPr/>
        </p:nvSpPr>
        <p:spPr>
          <a:xfrm>
            <a:off x="4427984" y="184482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2 16"/>
          <p:cNvCxnSpPr>
            <a:stCxn id="15" idx="2"/>
            <a:endCxn id="7" idx="3"/>
          </p:cNvCxnSpPr>
          <p:nvPr/>
        </p:nvCxnSpPr>
        <p:spPr>
          <a:xfrm flipH="1">
            <a:off x="2411760" y="1988840"/>
            <a:ext cx="2016224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>
            <a:off x="3203848" y="2060848"/>
            <a:ext cx="1224136" cy="144016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5" idx="3"/>
          </p:cNvCxnSpPr>
          <p:nvPr/>
        </p:nvCxnSpPr>
        <p:spPr>
          <a:xfrm flipH="1">
            <a:off x="3563888" y="2090675"/>
            <a:ext cx="906277" cy="19863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5" idx="4"/>
            <a:endCxn id="10" idx="0"/>
          </p:cNvCxnSpPr>
          <p:nvPr/>
        </p:nvCxnSpPr>
        <p:spPr>
          <a:xfrm>
            <a:off x="4572000" y="2132856"/>
            <a:ext cx="0" cy="33843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5" idx="5"/>
          </p:cNvCxnSpPr>
          <p:nvPr/>
        </p:nvCxnSpPr>
        <p:spPr>
          <a:xfrm>
            <a:off x="4673835" y="2090675"/>
            <a:ext cx="906277" cy="19863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5" idx="5"/>
          </p:cNvCxnSpPr>
          <p:nvPr/>
        </p:nvCxnSpPr>
        <p:spPr>
          <a:xfrm>
            <a:off x="4673835" y="2090675"/>
            <a:ext cx="1266317" cy="13383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5" idx="6"/>
          </p:cNvCxnSpPr>
          <p:nvPr/>
        </p:nvCxnSpPr>
        <p:spPr>
          <a:xfrm>
            <a:off x="4716016" y="1988840"/>
            <a:ext cx="1986397" cy="40222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Meter</a:t>
            </a:r>
            <a:r>
              <a:rPr lang="it-IT" b="1" dirty="0">
                <a:solidFill>
                  <a:srgbClr val="FF0000"/>
                </a:solidFill>
              </a:rPr>
              <a:t>: pedofilia e </a:t>
            </a:r>
            <a:r>
              <a:rPr lang="it-IT" b="1" dirty="0" err="1">
                <a:solidFill>
                  <a:srgbClr val="FF0000"/>
                </a:solidFill>
              </a:rPr>
              <a:t>pedopornografia</a:t>
            </a:r>
            <a:r>
              <a:rPr lang="it-IT" b="1" dirty="0">
                <a:solidFill>
                  <a:srgbClr val="FF0000"/>
                </a:solidFill>
              </a:rPr>
              <a:t>, </a:t>
            </a:r>
            <a:r>
              <a:rPr lang="it-IT" sz="3600" b="1" dirty="0">
                <a:solidFill>
                  <a:srgbClr val="FF0000"/>
                </a:solidFill>
              </a:rPr>
              <a:t>un'industria fiorente con tanti responsabili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8083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Secondo il rapporto</a:t>
            </a:r>
            <a:r>
              <a:rPr lang="it-IT" sz="1800" dirty="0">
                <a:solidFill>
                  <a:schemeClr val="tx1"/>
                </a:solidFill>
              </a:rPr>
              <a:t>, i pedofili, i </a:t>
            </a:r>
            <a:r>
              <a:rPr lang="it-IT" sz="1800" dirty="0" err="1">
                <a:solidFill>
                  <a:schemeClr val="tx1"/>
                </a:solidFill>
              </a:rPr>
              <a:t>pedopornografi</a:t>
            </a:r>
            <a:r>
              <a:rPr lang="it-IT" sz="1800" dirty="0">
                <a:solidFill>
                  <a:schemeClr val="tx1"/>
                </a:solidFill>
              </a:rPr>
              <a:t> e gli </a:t>
            </a:r>
            <a:r>
              <a:rPr lang="it-IT" sz="1800" dirty="0" err="1">
                <a:solidFill>
                  <a:schemeClr val="tx1"/>
                </a:solidFill>
              </a:rPr>
              <a:t>abusatori</a:t>
            </a:r>
            <a:r>
              <a:rPr lang="it-IT" sz="1800" dirty="0">
                <a:solidFill>
                  <a:schemeClr val="tx1"/>
                </a:solidFill>
              </a:rPr>
              <a:t> dei bambini nel 2018 hanno prodotto e scambiato sul web, molte più foto e video con bambini sempre più piccoli.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 aumento le vittime di sesso maschile</a:t>
            </a:r>
            <a:r>
              <a:rPr lang="it-IT" sz="1800" dirty="0">
                <a:solidFill>
                  <a:schemeClr val="tx1"/>
                </a:solidFill>
              </a:rPr>
              <a:t>, stabile la preferenza femminile. Nell’anno appena passato le segnalazioni inviate al Centro nazionale di contrasto alla pedofilia online gestito dalla Polizia di Stato sono scese: da 3.137 nel 2017 a 1.780 nel 2018.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Lieve flessione anche per i link monitorati</a:t>
            </a:r>
            <a:r>
              <a:rPr lang="it-IT" sz="1800" dirty="0">
                <a:solidFill>
                  <a:schemeClr val="tx1"/>
                </a:solidFill>
              </a:rPr>
              <a:t>, da 17.299 a 14.179, così come le segnalazioni ricevute da utenti: da 302 a 224. In aumento invece la quantità di foto rinvenute, da 2.196.470 a 3.053.317. 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Cresce anche il </a:t>
            </a:r>
            <a:r>
              <a:rPr lang="it-IT" sz="1800" b="1" dirty="0" err="1">
                <a:solidFill>
                  <a:srgbClr val="FF0000"/>
                </a:solidFill>
              </a:rPr>
              <a:t>Deep</a:t>
            </a:r>
            <a:r>
              <a:rPr lang="it-IT" sz="1800" b="1" dirty="0">
                <a:solidFill>
                  <a:srgbClr val="FF0000"/>
                </a:solidFill>
              </a:rPr>
              <a:t> Web</a:t>
            </a:r>
            <a:r>
              <a:rPr lang="it-IT" sz="1800" dirty="0">
                <a:solidFill>
                  <a:schemeClr val="tx1"/>
                </a:solidFill>
              </a:rPr>
              <a:t>, il lato oscuro della Rete: da 50 a 261 segnalazioni. Aumentati anche i video segnalati, da 985.006 a 1.123.793. 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Foto e video con bambini sempre più piccoli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B000-3B12-433F-AF82-653BA8D209A5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43</a:t>
            </a:fld>
            <a:endParaRPr lang="it-IT"/>
          </a:p>
        </p:txBody>
      </p:sp>
      <p:pic>
        <p:nvPicPr>
          <p:cNvPr id="4098" name="Picture 2" descr="C:\Users\Master\Desktop\Ultimi lavori\foto\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869160"/>
            <a:ext cx="3024336" cy="1731101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Meter</a:t>
            </a:r>
            <a:r>
              <a:rPr lang="it-IT" b="1" dirty="0">
                <a:solidFill>
                  <a:srgbClr val="FF0000"/>
                </a:solidFill>
              </a:rPr>
              <a:t>: pedofilia e </a:t>
            </a:r>
            <a:r>
              <a:rPr lang="it-IT" b="1" dirty="0" err="1">
                <a:solidFill>
                  <a:srgbClr val="FF0000"/>
                </a:solidFill>
              </a:rPr>
              <a:t>pedopornografia</a:t>
            </a:r>
            <a:r>
              <a:rPr lang="it-IT" b="1" dirty="0">
                <a:solidFill>
                  <a:srgbClr val="FF0000"/>
                </a:solidFill>
              </a:rPr>
              <a:t>, </a:t>
            </a:r>
            <a:r>
              <a:rPr lang="it-IT" sz="3600" b="1" dirty="0">
                <a:solidFill>
                  <a:srgbClr val="FF0000"/>
                </a:solidFill>
              </a:rPr>
              <a:t>un'industria fiorente con tanti responsabili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La geografia dei server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D190-8462-4738-8E73-F1FEFB6D455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44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51520" y="1988840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Europa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6.388</a:t>
            </a:r>
          </a:p>
        </p:txBody>
      </p:sp>
      <p:sp>
        <p:nvSpPr>
          <p:cNvPr id="8" name="Rettangolo 7"/>
          <p:cNvSpPr/>
          <p:nvPr/>
        </p:nvSpPr>
        <p:spPr>
          <a:xfrm>
            <a:off x="3491880" y="4437112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America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5.826</a:t>
            </a:r>
          </a:p>
        </p:txBody>
      </p:sp>
      <p:sp>
        <p:nvSpPr>
          <p:cNvPr id="9" name="Rettangolo 8"/>
          <p:cNvSpPr/>
          <p:nvPr/>
        </p:nvSpPr>
        <p:spPr>
          <a:xfrm>
            <a:off x="6012160" y="3429000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Asia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155</a:t>
            </a:r>
          </a:p>
        </p:txBody>
      </p:sp>
      <p:sp>
        <p:nvSpPr>
          <p:cNvPr id="10" name="Rettangolo 9"/>
          <p:cNvSpPr/>
          <p:nvPr/>
        </p:nvSpPr>
        <p:spPr>
          <a:xfrm>
            <a:off x="971600" y="3356992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Africa</a:t>
            </a: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120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6732240" y="1988840"/>
            <a:ext cx="2160240" cy="86409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rgbClr val="0070C0"/>
                </a:solidFill>
              </a:rPr>
              <a:t>Oceania</a:t>
            </a:r>
            <a:endParaRPr lang="it-IT" sz="2400" b="1" dirty="0">
              <a:solidFill>
                <a:srgbClr val="0070C0"/>
              </a:solidFill>
            </a:endParaRPr>
          </a:p>
          <a:p>
            <a:pPr algn="ctr"/>
            <a:r>
              <a:rPr lang="it-IT" sz="2400" b="1" dirty="0">
                <a:solidFill>
                  <a:srgbClr val="0070C0"/>
                </a:solidFill>
              </a:rPr>
              <a:t>31</a:t>
            </a:r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251520" y="5589240"/>
            <a:ext cx="8640960" cy="64807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166.222 in totale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link denunciati dal 2003 al 2018, il picco nel 2017 con 17.299, scesi a 14179 nel 2018. </a:t>
            </a:r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2555776" y="1916832"/>
            <a:ext cx="1863472" cy="5127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2699792" y="2060848"/>
            <a:ext cx="1728192" cy="122413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>
            <a:off x="4572000" y="2060848"/>
            <a:ext cx="16768" cy="22322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4716016" y="1988840"/>
            <a:ext cx="1872208" cy="13681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4788024" y="1916832"/>
            <a:ext cx="180020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/>
          <p:cNvSpPr/>
          <p:nvPr/>
        </p:nvSpPr>
        <p:spPr>
          <a:xfrm>
            <a:off x="4355976" y="177281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Meter</a:t>
            </a:r>
            <a:r>
              <a:rPr lang="it-IT" b="1" dirty="0">
                <a:solidFill>
                  <a:srgbClr val="FF0000"/>
                </a:solidFill>
              </a:rPr>
              <a:t>: pedofilia e </a:t>
            </a:r>
            <a:r>
              <a:rPr lang="it-IT" b="1" dirty="0" err="1">
                <a:solidFill>
                  <a:srgbClr val="FF0000"/>
                </a:solidFill>
              </a:rPr>
              <a:t>pedopornografia</a:t>
            </a:r>
            <a:r>
              <a:rPr lang="it-IT" b="1" dirty="0">
                <a:solidFill>
                  <a:srgbClr val="FF0000"/>
                </a:solidFill>
              </a:rPr>
              <a:t>, </a:t>
            </a:r>
            <a:r>
              <a:rPr lang="it-IT" sz="3600" b="1" dirty="0">
                <a:solidFill>
                  <a:srgbClr val="FF0000"/>
                </a:solidFill>
              </a:rPr>
              <a:t>un'industria fiorente con tanti responsabili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Le preferenze dei pedofili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0142-C0E8-4468-B639-0BF733CD5DA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45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2564904"/>
            <a:ext cx="2880320" cy="1296144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Video e foto con bambini d’età fra gli 8 e i 12 anni, facili prede perché navigatori inesperti</a:t>
            </a:r>
          </a:p>
        </p:txBody>
      </p:sp>
      <p:cxnSp>
        <p:nvCxnSpPr>
          <p:cNvPr id="20" name="Connettore 2 19"/>
          <p:cNvCxnSpPr>
            <a:endCxn id="14" idx="3"/>
          </p:cNvCxnSpPr>
          <p:nvPr/>
        </p:nvCxnSpPr>
        <p:spPr>
          <a:xfrm flipH="1">
            <a:off x="3131840" y="2060848"/>
            <a:ext cx="1431424" cy="115212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3131840" y="2060848"/>
            <a:ext cx="1440160" cy="26642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4572000" y="2060848"/>
            <a:ext cx="1440160" cy="26642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endCxn id="27" idx="1"/>
          </p:cNvCxnSpPr>
          <p:nvPr/>
        </p:nvCxnSpPr>
        <p:spPr>
          <a:xfrm>
            <a:off x="4572000" y="2060848"/>
            <a:ext cx="1440160" cy="115212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971600" y="4725144"/>
            <a:ext cx="2880320" cy="144016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Seguono quelli tra i 3 e i 7 anni e fra 0 e 2 anni (violenze inaudite su bambini inermi)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5292080" y="4725144"/>
            <a:ext cx="2880320" cy="144016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2.196.470 le foto segnalate nel 2017, 3.053.317 nel 2018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6012160" y="2564904"/>
            <a:ext cx="2880320" cy="1296144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985.006 i video segnalati nel 2017, 1.123.793 nell’anno 2018</a:t>
            </a:r>
          </a:p>
        </p:txBody>
      </p:sp>
      <p:sp>
        <p:nvSpPr>
          <p:cNvPr id="36" name="Ovale 35"/>
          <p:cNvSpPr/>
          <p:nvPr/>
        </p:nvSpPr>
        <p:spPr>
          <a:xfrm>
            <a:off x="4355976" y="1844824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25" grpId="0" animBg="1"/>
      <p:bldP spid="26" grpId="0" animBg="1"/>
      <p:bldP spid="2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Meter</a:t>
            </a:r>
            <a:r>
              <a:rPr lang="it-IT" b="1" dirty="0">
                <a:solidFill>
                  <a:srgbClr val="FF0000"/>
                </a:solidFill>
              </a:rPr>
              <a:t>: </a:t>
            </a:r>
            <a:r>
              <a:rPr lang="it-IT" sz="4000" b="1" dirty="0">
                <a:solidFill>
                  <a:srgbClr val="FF0000"/>
                </a:solidFill>
              </a:rPr>
              <a:t>pedofilia e </a:t>
            </a:r>
            <a:r>
              <a:rPr lang="it-IT" sz="4000" b="1" dirty="0" err="1">
                <a:solidFill>
                  <a:srgbClr val="FF0000"/>
                </a:solidFill>
              </a:rPr>
              <a:t>pedopornografia</a:t>
            </a:r>
            <a:r>
              <a:rPr lang="it-IT" sz="4000" b="1" dirty="0">
                <a:solidFill>
                  <a:srgbClr val="FF0000"/>
                </a:solidFill>
              </a:rPr>
              <a:t>, </a:t>
            </a:r>
            <a:r>
              <a:rPr lang="it-IT" sz="3100" b="1" dirty="0">
                <a:solidFill>
                  <a:srgbClr val="FF0000"/>
                </a:solidFill>
              </a:rPr>
              <a:t>un'industria fiorente con tanti responsabili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Milioni i bambini già abusati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47E0-9022-4283-A91C-F5C9A269F5D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46</a:t>
            </a:fld>
            <a:endParaRPr lang="it-IT"/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251520" y="1988840"/>
            <a:ext cx="8640960" cy="273630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just"/>
            <a:r>
              <a:rPr lang="it-IT" sz="1900" b="1" dirty="0">
                <a:solidFill>
                  <a:srgbClr val="FF0000"/>
                </a:solidFill>
              </a:rPr>
              <a:t>"Noi dobbiamo sempre considerare </a:t>
            </a:r>
            <a:r>
              <a:rPr lang="it-IT" sz="1900" dirty="0"/>
              <a:t>che i video e le foto rappresentano già il danno avvenuto - afferma ai nostri microfoni </a:t>
            </a:r>
            <a:r>
              <a:rPr lang="it-IT" sz="1900" b="1" dirty="0"/>
              <a:t>don Fortunato Di Noto</a:t>
            </a:r>
            <a:r>
              <a:rPr lang="it-IT" sz="1900" dirty="0"/>
              <a:t> - cioè sono bambini già abusati, quindi che hanno già avuta violata la loro innocenza, che vivono una forma di schiavitù perenne e duratura. </a:t>
            </a:r>
          </a:p>
          <a:p>
            <a:pPr algn="just"/>
            <a:r>
              <a:rPr lang="it-IT" sz="1900" b="1" dirty="0">
                <a:solidFill>
                  <a:srgbClr val="FF0000"/>
                </a:solidFill>
              </a:rPr>
              <a:t>Tenete conto </a:t>
            </a:r>
            <a:r>
              <a:rPr lang="it-IT" sz="1900" dirty="0"/>
              <a:t>che vengono riprodotti negli abusi anche per anni interi, quindi iniziano che sono neonati e continuano anche nel futuro.</a:t>
            </a:r>
          </a:p>
          <a:p>
            <a:pPr algn="just"/>
            <a:r>
              <a:rPr lang="it-IT" sz="1900" b="1" dirty="0">
                <a:solidFill>
                  <a:srgbClr val="FF0000"/>
                </a:solidFill>
              </a:rPr>
              <a:t>Questo è il dato agghiacciante </a:t>
            </a:r>
            <a:r>
              <a:rPr lang="it-IT" sz="1900" dirty="0"/>
              <a:t>che mostra quanto sia profondo e radicato l’aspetto </a:t>
            </a:r>
            <a:r>
              <a:rPr lang="it-IT" sz="1900" dirty="0" err="1"/>
              <a:t>perversivo</a:t>
            </a:r>
            <a:r>
              <a:rPr lang="it-IT" sz="1900" dirty="0"/>
              <a:t> del fenomeno e soprattutto criminale molto forte e molto potente. </a:t>
            </a:r>
          </a:p>
          <a:p>
            <a:pPr algn="just"/>
            <a:r>
              <a:rPr lang="it-IT" sz="1900" b="1" dirty="0">
                <a:solidFill>
                  <a:srgbClr val="FF0000"/>
                </a:solidFill>
              </a:rPr>
              <a:t>I bambini nella pedofilia e nella </a:t>
            </a:r>
            <a:r>
              <a:rPr lang="it-IT" sz="1900" b="1" dirty="0" err="1">
                <a:solidFill>
                  <a:srgbClr val="FF0000"/>
                </a:solidFill>
              </a:rPr>
              <a:t>pedopornografia</a:t>
            </a:r>
            <a:r>
              <a:rPr lang="it-IT" sz="1900" b="1" dirty="0">
                <a:solidFill>
                  <a:srgbClr val="FF0000"/>
                </a:solidFill>
              </a:rPr>
              <a:t> </a:t>
            </a:r>
            <a:r>
              <a:rPr lang="it-IT" sz="1900" dirty="0"/>
              <a:t>sono veramente l’oggetto di un business enorme e devastante, un mercato floridissimo di fronte a cui non sono più sufficienti le dichiarazioni o i protocolli o le carte che già sono in vigore o devono entrare eventualmente in vigore“.</a:t>
            </a:r>
            <a:r>
              <a:rPr lang="it-IT" dirty="0"/>
              <a:t> </a:t>
            </a:r>
          </a:p>
        </p:txBody>
      </p:sp>
      <p:pic>
        <p:nvPicPr>
          <p:cNvPr id="5122" name="Picture 2" descr="C:\Users\Master\Desktop\Ultimi lavori\foto\p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869160"/>
            <a:ext cx="4071904" cy="1728192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Autofit/>
          </a:bodyPr>
          <a:lstStyle/>
          <a:p>
            <a:r>
              <a:rPr lang="it-IT" sz="3600" b="1" dirty="0" err="1">
                <a:solidFill>
                  <a:srgbClr val="FF0000"/>
                </a:solidFill>
              </a:rPr>
              <a:t>Meter</a:t>
            </a:r>
            <a:r>
              <a:rPr lang="it-IT" sz="3600" b="1" dirty="0">
                <a:solidFill>
                  <a:srgbClr val="FF0000"/>
                </a:solidFill>
              </a:rPr>
              <a:t>: pedofilia e </a:t>
            </a:r>
            <a:r>
              <a:rPr lang="it-IT" sz="3600" b="1" dirty="0" err="1">
                <a:solidFill>
                  <a:srgbClr val="FF0000"/>
                </a:solidFill>
              </a:rPr>
              <a:t>pedopornografia</a:t>
            </a:r>
            <a:r>
              <a:rPr lang="it-IT" sz="3600" b="1" dirty="0">
                <a:solidFill>
                  <a:srgbClr val="FF0000"/>
                </a:solidFill>
              </a:rPr>
              <a:t>, </a:t>
            </a:r>
            <a:r>
              <a:rPr lang="it-IT" sz="2800" b="1" dirty="0">
                <a:solidFill>
                  <a:srgbClr val="FF0000"/>
                </a:solidFill>
              </a:rPr>
              <a:t>un'industria fiorente con tanti responsabili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L'indifferenza di molte Polizie e forze politiche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B19-F29E-448C-AE57-1D6C553CA86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47</a:t>
            </a:fld>
            <a:endParaRPr lang="it-IT"/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251520" y="1988840"/>
            <a:ext cx="8640960" cy="266429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pedofilia sta anche scoprendo i viaggi organizzati online. </a:t>
            </a:r>
            <a:r>
              <a:rPr lang="it-IT" sz="2000" dirty="0"/>
              <a:t>Su vari siti si possono esprimere il proprio gradimento e la propria preferenze votando la categoria d’interesse. 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Con i sondaggi online </a:t>
            </a:r>
            <a:r>
              <a:rPr lang="it-IT" sz="2000" dirty="0"/>
              <a:t>chi produce materiale ascolta il mercato e offre il prodotto che più va forte al momento.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Report denuncia </a:t>
            </a:r>
            <a:r>
              <a:rPr lang="it-IT" sz="2000" dirty="0"/>
              <a:t>la poca vigilanza da parte delle polizie straniere che, pur essendo state contattate dall'Associazione attraverso i loro siti istituzionali, non hanno mai mostrato un riscontro, un avvio d’indagine. 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lavoro di monitoraggio </a:t>
            </a:r>
            <a:r>
              <a:rPr lang="it-IT" sz="2000" dirty="0"/>
              <a:t>sulla pedofilia online rimane spesso, inoltre, argomento ignorato anche dalle forze politiche che non hanno interesse a mettere in agenda ed in prima linea questa importante lotta alla criminalità </a:t>
            </a:r>
            <a:r>
              <a:rPr lang="it-IT" sz="2000" dirty="0" err="1"/>
              <a:t>pedofila</a:t>
            </a:r>
            <a:r>
              <a:rPr lang="it-IT" sz="2000" dirty="0"/>
              <a:t>.</a:t>
            </a:r>
          </a:p>
        </p:txBody>
      </p:sp>
      <p:pic>
        <p:nvPicPr>
          <p:cNvPr id="6146" name="Picture 2" descr="C:\Users\Master\Desktop\Ultimi lavori\foto\p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797152"/>
            <a:ext cx="3203927" cy="1800200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Autofit/>
          </a:bodyPr>
          <a:lstStyle/>
          <a:p>
            <a:r>
              <a:rPr lang="it-IT" sz="3600" b="1" dirty="0" err="1">
                <a:solidFill>
                  <a:srgbClr val="FF0000"/>
                </a:solidFill>
              </a:rPr>
              <a:t>Meter</a:t>
            </a:r>
            <a:r>
              <a:rPr lang="it-IT" sz="3600" b="1" dirty="0">
                <a:solidFill>
                  <a:srgbClr val="FF0000"/>
                </a:solidFill>
              </a:rPr>
              <a:t>: pedofilia e </a:t>
            </a:r>
            <a:r>
              <a:rPr lang="it-IT" sz="3600" b="1" dirty="0" err="1">
                <a:solidFill>
                  <a:srgbClr val="FF0000"/>
                </a:solidFill>
              </a:rPr>
              <a:t>pedopornografia</a:t>
            </a:r>
            <a:r>
              <a:rPr lang="it-IT" sz="3600" b="1" dirty="0">
                <a:solidFill>
                  <a:srgbClr val="FF0000"/>
                </a:solidFill>
              </a:rPr>
              <a:t>, </a:t>
            </a:r>
            <a:r>
              <a:rPr lang="it-IT" sz="2800" b="1" dirty="0">
                <a:solidFill>
                  <a:srgbClr val="FF0000"/>
                </a:solidFill>
              </a:rPr>
              <a:t>un'industria fiorente con tanti responsabili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Il tentativo di "normalizzare" il comportamento pedofilo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943D-0A15-4738-8EA5-C8B190C601A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48</a:t>
            </a:fld>
            <a:endParaRPr lang="it-IT"/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251520" y="1988840"/>
            <a:ext cx="8640960" cy="446449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just"/>
            <a:r>
              <a:rPr lang="it-IT" sz="7200" b="1" dirty="0">
                <a:solidFill>
                  <a:srgbClr val="FF0000"/>
                </a:solidFill>
              </a:rPr>
              <a:t>La rete non è esclusivamente </a:t>
            </a:r>
            <a:r>
              <a:rPr lang="it-IT" sz="7200" dirty="0"/>
              <a:t>uno strumento di diffusione di foto e di video che i pedofili e </a:t>
            </a:r>
            <a:r>
              <a:rPr lang="it-IT" sz="7200" dirty="0" err="1"/>
              <a:t>pedopornografi</a:t>
            </a:r>
            <a:r>
              <a:rPr lang="it-IT" sz="7200" dirty="0"/>
              <a:t> utilizzano, ma serve anche a diffondere e promuovere la pedofilia per un’opera di normalizzazione. </a:t>
            </a:r>
          </a:p>
          <a:p>
            <a:pPr algn="just"/>
            <a:endParaRPr lang="it-IT" sz="7200" b="1" dirty="0">
              <a:solidFill>
                <a:srgbClr val="FF0000"/>
              </a:solidFill>
            </a:endParaRPr>
          </a:p>
          <a:p>
            <a:pPr algn="just"/>
            <a:r>
              <a:rPr lang="it-IT" sz="7200" b="1" dirty="0">
                <a:solidFill>
                  <a:srgbClr val="FF0000"/>
                </a:solidFill>
              </a:rPr>
              <a:t>Una vera e propria lobby ben organizzata</a:t>
            </a:r>
            <a:r>
              <a:rPr lang="it-IT" sz="7200" dirty="0"/>
              <a:t>. "Certo e noi lo denunciamo da più di 20 anni - conferma il sacerdote siciliano -. La lobby </a:t>
            </a:r>
            <a:r>
              <a:rPr lang="it-IT" sz="7200" dirty="0" err="1"/>
              <a:t>pedofila</a:t>
            </a:r>
            <a:r>
              <a:rPr lang="it-IT" sz="7200" dirty="0"/>
              <a:t> è una lobby strutturata, trasversale e, quasi, in un certo qual senso, condivisa, a volte caldeggiata dall’intellighenzia culturale, da elaborazioni di relativismo che vengono applicate sulla pelle dei bambini. </a:t>
            </a:r>
          </a:p>
          <a:p>
            <a:pPr algn="just"/>
            <a:endParaRPr lang="it-IT" sz="7200" b="1" dirty="0">
              <a:solidFill>
                <a:srgbClr val="FF0000"/>
              </a:solidFill>
            </a:endParaRPr>
          </a:p>
          <a:p>
            <a:pPr algn="just"/>
            <a:r>
              <a:rPr lang="it-IT" sz="7200" b="1" dirty="0">
                <a:solidFill>
                  <a:srgbClr val="FF0000"/>
                </a:solidFill>
              </a:rPr>
              <a:t>In effetti</a:t>
            </a:r>
            <a:r>
              <a:rPr lang="it-IT" sz="7200" dirty="0">
                <a:solidFill>
                  <a:srgbClr val="FF0000"/>
                </a:solidFill>
              </a:rPr>
              <a:t> </a:t>
            </a:r>
            <a:r>
              <a:rPr lang="it-IT" sz="7200" b="1" dirty="0">
                <a:solidFill>
                  <a:srgbClr val="FF0000"/>
                </a:solidFill>
              </a:rPr>
              <a:t>le frasi o i portali </a:t>
            </a:r>
            <a:r>
              <a:rPr lang="it-IT" sz="7200" dirty="0"/>
              <a:t>- migliaia di portali presenti per la normalizzazione della pedofilia - mostrano attraverso slogan del tipo: “</a:t>
            </a:r>
            <a:r>
              <a:rPr lang="it-IT" sz="7200" b="1" dirty="0"/>
              <a:t>In fondo in fondo nell’amore non c’è età</a:t>
            </a:r>
            <a:r>
              <a:rPr lang="it-IT" sz="7200" dirty="0"/>
              <a:t>”; oppure: “</a:t>
            </a:r>
            <a:r>
              <a:rPr lang="it-IT" sz="7200" b="1" dirty="0"/>
              <a:t>Tenete conto che i bambini vogliono amare i pedofili</a:t>
            </a:r>
            <a:r>
              <a:rPr lang="it-IT" sz="7200" dirty="0"/>
              <a:t>”. </a:t>
            </a:r>
          </a:p>
          <a:p>
            <a:pPr algn="just"/>
            <a:endParaRPr lang="it-IT" sz="7200" b="1" dirty="0">
              <a:solidFill>
                <a:srgbClr val="FF0000"/>
              </a:solidFill>
            </a:endParaRPr>
          </a:p>
          <a:p>
            <a:pPr algn="just"/>
            <a:r>
              <a:rPr lang="it-IT" sz="7200" b="1" dirty="0">
                <a:solidFill>
                  <a:srgbClr val="FF0000"/>
                </a:solidFill>
              </a:rPr>
              <a:t>Ci sono anche </a:t>
            </a:r>
            <a:r>
              <a:rPr lang="it-IT" sz="7200" dirty="0"/>
              <a:t>i portali dei cosiddetti pedofili virtuosi che sostengono: “</a:t>
            </a:r>
            <a:r>
              <a:rPr lang="it-IT" sz="7200" b="1" dirty="0"/>
              <a:t>In fondo la cosa più importante è che prevalga l’amore perché è possibile che anche i bambini - poi me lo venite a dire un neonato, una neonata che tipo di consenso può mostrare -, amino gli adulti e gli adulti amino i bambini</a:t>
            </a:r>
            <a:r>
              <a:rPr lang="it-IT" sz="7200" dirty="0"/>
              <a:t>”. </a:t>
            </a:r>
          </a:p>
          <a:p>
            <a:pPr algn="just"/>
            <a:endParaRPr lang="it-IT" sz="2000" dirty="0"/>
          </a:p>
          <a:p>
            <a:pPr algn="ctr"/>
            <a:endParaRPr lang="it-IT" sz="2600" b="1" dirty="0">
              <a:solidFill>
                <a:srgbClr val="FF0000"/>
              </a:solidFill>
            </a:endParaRPr>
          </a:p>
          <a:p>
            <a:pPr algn="ctr"/>
            <a:r>
              <a:rPr lang="it-IT" sz="9600" b="1" dirty="0">
                <a:solidFill>
                  <a:srgbClr val="FF0000"/>
                </a:solidFill>
              </a:rPr>
              <a:t>Queste sono cose aberranti, ma purtroppo non per tutti</a:t>
            </a:r>
            <a:endParaRPr lang="it-IT" sz="5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Meter</a:t>
            </a:r>
            <a:r>
              <a:rPr lang="it-IT" b="1" dirty="0">
                <a:solidFill>
                  <a:srgbClr val="FF0000"/>
                </a:solidFill>
              </a:rPr>
              <a:t>: pedofilia e </a:t>
            </a:r>
            <a:r>
              <a:rPr lang="it-IT" b="1" dirty="0" err="1">
                <a:solidFill>
                  <a:srgbClr val="FF0000"/>
                </a:solidFill>
              </a:rPr>
              <a:t>pedopornografia</a:t>
            </a:r>
            <a:r>
              <a:rPr lang="it-IT" b="1" dirty="0">
                <a:solidFill>
                  <a:srgbClr val="FF0000"/>
                </a:solidFill>
              </a:rPr>
              <a:t>, </a:t>
            </a:r>
            <a:r>
              <a:rPr lang="it-IT" sz="3600" b="1" dirty="0">
                <a:solidFill>
                  <a:srgbClr val="FF0000"/>
                </a:solidFill>
              </a:rPr>
              <a:t>un'industria fiorente con tanti responsabili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41277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Un Report che denuncia i tanti responsabili di questa tragedia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293D4-E532-4F62-9D94-81D935C03D6D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49</a:t>
            </a:fld>
            <a:endParaRPr lang="it-IT"/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251520" y="1988840"/>
            <a:ext cx="8640960" cy="2592288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Manca una azione preventiva ed educativa</a:t>
            </a:r>
            <a:r>
              <a:rPr lang="it-IT" dirty="0"/>
              <a:t>, arma vincente per un percorso di tutela del minore, sottolinea ancora il fondatore dell'Associazione </a:t>
            </a:r>
            <a:r>
              <a:rPr lang="it-IT" dirty="0" err="1"/>
              <a:t>Meter</a:t>
            </a:r>
            <a:r>
              <a:rPr lang="it-IT" dirty="0"/>
              <a:t> che nella prefazione del Report scrive: "Non c’è un diritto uniforme, non c’è un intervento uniforme: ci vorrebbero un’Europa e tante altre Nazioni nel mondo che si occupassero responsabilmente e seriamente della protezione dei bambini e invece non ci sono. 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Il silenzio e l’indifferenza uccide </a:t>
            </a:r>
            <a:r>
              <a:rPr lang="it-IT" dirty="0"/>
              <a:t>di più la già debole vita dei bambini vittime di questa azione perversa e crudele". Coloro che hanno responsabilità nel mondo del web, oltre che politiche e giudiziarie, potrebbero invece "fare la differenza se iniziassero a contrastarlo seriamente ed efficacemente”.</a:t>
            </a:r>
          </a:p>
        </p:txBody>
      </p:sp>
      <p:pic>
        <p:nvPicPr>
          <p:cNvPr id="7171" name="Picture 3" descr="C:\Users\Master\Desktop\Ultimi lavori\foto\p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725144"/>
            <a:ext cx="3096344" cy="19406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5202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r>
              <a:rPr lang="it-IT" sz="2000" b="1" dirty="0">
                <a:solidFill>
                  <a:srgbClr val="0070C0"/>
                </a:solidFill>
              </a:rPr>
              <a:t>Secondo il DSM-IV i principali criteri da utilizzare per individuare la pedofilia sono:</a:t>
            </a:r>
          </a:p>
          <a:p>
            <a:pPr marL="179388" lvl="0" indent="-179388" algn="just">
              <a:buFont typeface="Wingdings" pitchFamily="2" charset="2"/>
              <a:buChar char="§"/>
            </a:pPr>
            <a:r>
              <a:rPr lang="it-IT" sz="1800" b="1" dirty="0">
                <a:solidFill>
                  <a:srgbClr val="FF0000"/>
                </a:solidFill>
              </a:rPr>
              <a:t>Un periodo di almeno sei mesi </a:t>
            </a:r>
            <a:r>
              <a:rPr lang="it-IT" sz="1800" dirty="0">
                <a:solidFill>
                  <a:schemeClr val="tx1"/>
                </a:solidFill>
              </a:rPr>
              <a:t>in</a:t>
            </a:r>
            <a:r>
              <a:rPr lang="it-IT" sz="1800" b="1" dirty="0">
                <a:solidFill>
                  <a:srgbClr val="FF0000"/>
                </a:solidFill>
              </a:rPr>
              <a:t> </a:t>
            </a:r>
            <a:r>
              <a:rPr lang="it-IT" sz="1800" dirty="0">
                <a:solidFill>
                  <a:schemeClr val="tx1"/>
                </a:solidFill>
              </a:rPr>
              <a:t>presenza di fantasie, impulsi sessuali o comportamenti ricorrenti e intensamente eccitanti sessualmente che comportano attività sessuale con uno o più bambini prepuberi (generalmente di 13 anni o più piccoli).</a:t>
            </a:r>
          </a:p>
          <a:p>
            <a:pPr marL="179388" lvl="0" indent="-179388" algn="just">
              <a:buFont typeface="Wingdings" pitchFamily="2" charset="2"/>
              <a:buChar char="§"/>
            </a:pPr>
            <a:r>
              <a:rPr lang="it-IT" sz="1800" b="1" dirty="0">
                <a:solidFill>
                  <a:srgbClr val="FF0000"/>
                </a:solidFill>
              </a:rPr>
              <a:t>Disagio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b="1" dirty="0">
                <a:solidFill>
                  <a:srgbClr val="FF0000"/>
                </a:solidFill>
              </a:rPr>
              <a:t>clinicamente significativo </a:t>
            </a:r>
            <a:r>
              <a:rPr lang="it-IT" sz="1800" dirty="0">
                <a:solidFill>
                  <a:schemeClr val="tx1"/>
                </a:solidFill>
              </a:rPr>
              <a:t>o compromissione dell’area sociale, lavorativa o di altre importanti aree di funzionamento a causa di fantasie, impulsi sessuali o dei comportamenti correlati.</a:t>
            </a:r>
          </a:p>
          <a:p>
            <a:pPr marL="179388" lvl="0" indent="-179388" algn="just">
              <a:buFont typeface="Wingdings" pitchFamily="2" charset="2"/>
              <a:buChar char="§"/>
            </a:pPr>
            <a:r>
              <a:rPr lang="it-IT" sz="1800" b="1" dirty="0">
                <a:solidFill>
                  <a:srgbClr val="FF0000"/>
                </a:solidFill>
              </a:rPr>
              <a:t>Età del soggetto </a:t>
            </a:r>
            <a:r>
              <a:rPr lang="it-IT" sz="1800" dirty="0">
                <a:solidFill>
                  <a:schemeClr val="tx1"/>
                </a:solidFill>
              </a:rPr>
              <a:t>di almeno 16 anni con almeno 5 anni in più del bambino o dei bambini.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F2BC-9A45-4A15-B90C-A15EC9AF91F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criteri per individuare la pedofilia</a:t>
            </a:r>
            <a:endParaRPr lang="it-IT" b="1" dirty="0"/>
          </a:p>
        </p:txBody>
      </p:sp>
      <p:pic>
        <p:nvPicPr>
          <p:cNvPr id="1026" name="Picture 2" descr="C:\Users\Master\Desktop\Ultimi lavori\foto\p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725144"/>
            <a:ext cx="3600400" cy="18754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it-IT" b="1" dirty="0" err="1">
                <a:solidFill>
                  <a:srgbClr val="FF0000"/>
                </a:solidFill>
              </a:rPr>
              <a:t>Meter</a:t>
            </a:r>
            <a:r>
              <a:rPr lang="it-IT" b="1" dirty="0">
                <a:solidFill>
                  <a:srgbClr val="FF0000"/>
                </a:solidFill>
              </a:rPr>
              <a:t>: pedofilia e </a:t>
            </a:r>
            <a:r>
              <a:rPr lang="it-IT" b="1" dirty="0" err="1">
                <a:solidFill>
                  <a:srgbClr val="FF0000"/>
                </a:solidFill>
              </a:rPr>
              <a:t>pedopornografia</a:t>
            </a:r>
            <a:r>
              <a:rPr lang="it-IT" b="1" dirty="0">
                <a:solidFill>
                  <a:srgbClr val="FF0000"/>
                </a:solidFill>
              </a:rPr>
              <a:t>, </a:t>
            </a:r>
            <a:r>
              <a:rPr lang="it-IT" sz="3600" b="1" dirty="0">
                <a:solidFill>
                  <a:srgbClr val="FF0000"/>
                </a:solidFill>
              </a:rPr>
              <a:t>un'industria fiorente con tanti responsabili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ECDD-9FB3-47BC-93C5-AD08B6EC06B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A991-A9BB-46F6-9187-8557ECD0CA5C}" type="slidenum">
              <a:rPr lang="it-IT" smtClean="0"/>
              <a:pPr/>
              <a:t>50</a:t>
            </a:fld>
            <a:endParaRPr lang="it-IT"/>
          </a:p>
        </p:txBody>
      </p:sp>
      <p:pic>
        <p:nvPicPr>
          <p:cNvPr id="7172" name="Picture 4" descr="C:\Users\Master\Desktop\Ultimi lavori\foto\p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768752" cy="47482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2484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Secondo l’American </a:t>
            </a:r>
            <a:r>
              <a:rPr lang="it-IT" sz="1800" b="1" dirty="0" err="1">
                <a:solidFill>
                  <a:srgbClr val="FF0000"/>
                </a:solidFill>
              </a:rPr>
              <a:t>Academy</a:t>
            </a:r>
            <a:r>
              <a:rPr lang="it-IT" sz="1800" b="1" dirty="0">
                <a:solidFill>
                  <a:srgbClr val="FF0000"/>
                </a:solidFill>
              </a:rPr>
              <a:t> </a:t>
            </a:r>
            <a:r>
              <a:rPr lang="it-IT" sz="1800" b="1" dirty="0" err="1">
                <a:solidFill>
                  <a:srgbClr val="FF0000"/>
                </a:solidFill>
              </a:rPr>
              <a:t>Pediatrics</a:t>
            </a:r>
            <a:r>
              <a:rPr lang="it-IT" sz="1800" b="1" dirty="0">
                <a:solidFill>
                  <a:srgbClr val="FF0000"/>
                </a:solidFill>
              </a:rPr>
              <a:t> </a:t>
            </a:r>
            <a:r>
              <a:rPr lang="it-IT" sz="1800" dirty="0">
                <a:solidFill>
                  <a:schemeClr val="tx1"/>
                </a:solidFill>
              </a:rPr>
              <a:t>“si parla di abuso sessuale quando un bambino è coinvolto in attività sessuali che non può comprendere, per le quali è psicologicamente impreparato e per le quali non può dare il proprio consenso e che violano le leggi o i tabù sociali”.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Le attività sessuali possono includere </a:t>
            </a:r>
            <a:r>
              <a:rPr lang="it-IT" sz="1800" dirty="0">
                <a:solidFill>
                  <a:schemeClr val="tx1"/>
                </a:solidFill>
              </a:rPr>
              <a:t>tutte la forme di contatto oro-genitale, genitale o anale con il bambino, abusi senza contatto diretto quali esibizionismo, voyeurismo oppure ancora utilizzo del bambino per la produzione di materiale pornografico.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L’abuso sessuale </a:t>
            </a:r>
            <a:r>
              <a:rPr lang="it-IT" sz="1800" dirty="0">
                <a:solidFill>
                  <a:schemeClr val="tx1"/>
                </a:solidFill>
              </a:rPr>
              <a:t>è un atto sessuale compiuto dall’adulto nei confronti di un bambino (ma anche di un adolescente) che, a causa del grado di sviluppo fisico e mentale che gli è proprio, non è ancora in condizione di acconsentire con cognizione di causa e liberamente all’atto stesso.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Include uno spettro di attività </a:t>
            </a:r>
            <a:r>
              <a:rPr lang="it-IT" sz="1800" dirty="0">
                <a:solidFill>
                  <a:schemeClr val="tx1"/>
                </a:solidFill>
              </a:rPr>
              <a:t>che va dallo stupro all’abuso meno intrusivo.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Nei casi di abuso </a:t>
            </a:r>
            <a:r>
              <a:rPr lang="it-IT" sz="1800" dirty="0">
                <a:solidFill>
                  <a:schemeClr val="tx1"/>
                </a:solidFill>
              </a:rPr>
              <a:t>l’adulto approfitta della grossa differenza nei rapporti di forza esistenti tra lui e il bambino per persuadere o costringere il bambino alla partecipazione: il punto centrale sta quindi nella costrizione alla segretezza che condanna il bambino al silenzio, ponendolo così nell’impossibilità di difendersi e di chiedere aiuto</a:t>
            </a:r>
            <a:r>
              <a:rPr lang="it-IT" sz="1800" dirty="0"/>
              <a:t>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17DB0-0B68-4DEC-98C6-8FCE9D45A02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Pedofilia come abuso sessuale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B7B5-D426-4365-8493-A4FE5F490FD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In sintesi si </a:t>
            </a:r>
            <a:r>
              <a:rPr lang="it-IT" sz="2000" b="1" cap="all" dirty="0" err="1">
                <a:solidFill>
                  <a:srgbClr val="0070C0"/>
                </a:solidFill>
              </a:rPr>
              <a:t>puo’</a:t>
            </a:r>
            <a:r>
              <a:rPr lang="it-IT" sz="2000" b="1" cap="all" dirty="0">
                <a:solidFill>
                  <a:srgbClr val="0070C0"/>
                </a:solidFill>
              </a:rPr>
              <a:t> dire che l’abuso sessuale su minori e’: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251520" y="1988840"/>
            <a:ext cx="2880320" cy="12961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il coinvolgimento </a:t>
            </a:r>
            <a:r>
              <a:rPr lang="it-IT" sz="2000" dirty="0">
                <a:solidFill>
                  <a:schemeClr val="tx1"/>
                </a:solidFill>
              </a:rPr>
              <a:t>di un bambino in relazioni sessuali da parte di un genitore (incesto)</a:t>
            </a:r>
            <a:endParaRPr lang="it-IT" sz="2000" dirty="0"/>
          </a:p>
        </p:txBody>
      </p:sp>
      <p:sp>
        <p:nvSpPr>
          <p:cNvPr id="9" name="Rettangolo 8"/>
          <p:cNvSpPr/>
          <p:nvPr/>
        </p:nvSpPr>
        <p:spPr>
          <a:xfrm>
            <a:off x="2627784" y="4941168"/>
            <a:ext cx="3888432" cy="165618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lo sfruttamento </a:t>
            </a:r>
            <a:r>
              <a:rPr lang="it-IT" sz="2000" dirty="0">
                <a:solidFill>
                  <a:schemeClr val="tx1"/>
                </a:solidFill>
              </a:rPr>
              <a:t>a scopo di gratificazione sessuale da parte di individui legati al bambino da parentela o conoscenza (ad es. membri della famiglia estesa)</a:t>
            </a:r>
            <a:endParaRPr lang="it-IT" sz="2000" dirty="0"/>
          </a:p>
        </p:txBody>
      </p:sp>
      <p:sp>
        <p:nvSpPr>
          <p:cNvPr id="11" name="Rettangolo 10"/>
          <p:cNvSpPr/>
          <p:nvPr/>
        </p:nvSpPr>
        <p:spPr>
          <a:xfrm>
            <a:off x="1331640" y="3429000"/>
            <a:ext cx="2520280" cy="12961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la violenza sessuale </a:t>
            </a:r>
            <a:r>
              <a:rPr lang="it-IT" sz="2000" dirty="0">
                <a:solidFill>
                  <a:schemeClr val="tx1"/>
                </a:solidFill>
              </a:rPr>
              <a:t>da parte di individui estranei</a:t>
            </a:r>
            <a:endParaRPr lang="it-IT" sz="2000" dirty="0"/>
          </a:p>
        </p:txBody>
      </p:sp>
      <p:sp>
        <p:nvSpPr>
          <p:cNvPr id="12" name="Rettangolo 11"/>
          <p:cNvSpPr/>
          <p:nvPr/>
        </p:nvSpPr>
        <p:spPr>
          <a:xfrm>
            <a:off x="5292080" y="3429000"/>
            <a:ext cx="2520280" cy="12961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FF0000"/>
                </a:solidFill>
              </a:rPr>
              <a:t>la prostituzione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012160" y="1988840"/>
            <a:ext cx="2880320" cy="129614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>
                <a:solidFill>
                  <a:srgbClr val="FF0000"/>
                </a:solidFill>
              </a:rPr>
              <a:t>lo sfruttamento di minori </a:t>
            </a:r>
            <a:r>
              <a:rPr lang="it-IT" sz="2000" dirty="0">
                <a:solidFill>
                  <a:schemeClr val="tx1"/>
                </a:solidFill>
              </a:rPr>
              <a:t>nella produzione di materiale pornografico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4355976" y="1988840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2 16"/>
          <p:cNvCxnSpPr/>
          <p:nvPr/>
        </p:nvCxnSpPr>
        <p:spPr>
          <a:xfrm flipH="1">
            <a:off x="3131840" y="2204864"/>
            <a:ext cx="1224136" cy="4680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5" idx="3"/>
          </p:cNvCxnSpPr>
          <p:nvPr/>
        </p:nvCxnSpPr>
        <p:spPr>
          <a:xfrm flipH="1">
            <a:off x="3419872" y="2296153"/>
            <a:ext cx="999376" cy="112446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5" idx="4"/>
            <a:endCxn id="9" idx="0"/>
          </p:cNvCxnSpPr>
          <p:nvPr/>
        </p:nvCxnSpPr>
        <p:spPr>
          <a:xfrm>
            <a:off x="4572000" y="2348880"/>
            <a:ext cx="0" cy="25922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5" idx="5"/>
          </p:cNvCxnSpPr>
          <p:nvPr/>
        </p:nvCxnSpPr>
        <p:spPr>
          <a:xfrm>
            <a:off x="4724752" y="2296153"/>
            <a:ext cx="927368" cy="11328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5" idx="6"/>
          </p:cNvCxnSpPr>
          <p:nvPr/>
        </p:nvCxnSpPr>
        <p:spPr>
          <a:xfrm>
            <a:off x="4788024" y="2168860"/>
            <a:ext cx="1224136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animBg="1"/>
      <p:bldP spid="9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39248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just"/>
            <a:r>
              <a:rPr lang="it-IT" sz="1800" b="1" u="sng" dirty="0">
                <a:solidFill>
                  <a:schemeClr val="tx2"/>
                </a:solidFill>
              </a:rPr>
              <a:t>La</a:t>
            </a:r>
            <a:r>
              <a:rPr lang="it-IT" sz="1800" b="1" u="sng" dirty="0">
                <a:solidFill>
                  <a:srgbClr val="0070C0"/>
                </a:solidFill>
              </a:rPr>
              <a:t> </a:t>
            </a:r>
            <a:r>
              <a:rPr lang="it-IT" sz="1800" b="1" dirty="0">
                <a:solidFill>
                  <a:schemeClr val="tx1"/>
                </a:solidFill>
                <a:hlinkClick r:id="rId2"/>
              </a:rPr>
              <a:t>legge 66 del 15 febbraio 1996</a:t>
            </a:r>
            <a:r>
              <a:rPr lang="it-IT" sz="1800" dirty="0">
                <a:solidFill>
                  <a:schemeClr val="tx1"/>
                </a:solidFill>
              </a:rPr>
              <a:t> dispone una serie di articoli contro la violenza sessuale.</a:t>
            </a:r>
          </a:p>
          <a:p>
            <a:pPr lvl="0" algn="just"/>
            <a:r>
              <a:rPr lang="it-IT" sz="1800" b="1" dirty="0">
                <a:solidFill>
                  <a:schemeClr val="tx1"/>
                </a:solidFill>
                <a:hlinkClick r:id="rId3"/>
              </a:rPr>
              <a:t>La legge 269 del 3 agosto 1998</a:t>
            </a:r>
            <a:r>
              <a:rPr lang="it-IT" sz="1800" dirty="0">
                <a:solidFill>
                  <a:schemeClr val="tx1"/>
                </a:solidFill>
              </a:rPr>
              <a:t> prevede le norme contro lo sfruttamento della prostituzione, della pornografia, del turismo sessuale in danno di minori, quali nuove forme di riduzione in schiavitù.</a:t>
            </a:r>
          </a:p>
          <a:p>
            <a:pPr lvl="0" algn="just"/>
            <a:r>
              <a:rPr lang="it-IT" sz="1800" b="1" dirty="0">
                <a:solidFill>
                  <a:schemeClr val="tx1"/>
                </a:solidFill>
                <a:hlinkClick r:id="rId4"/>
              </a:rPr>
              <a:t>La legge 154 del 5 aprile 2001</a:t>
            </a:r>
            <a:r>
              <a:rPr lang="it-IT" sz="1800" dirty="0">
                <a:solidFill>
                  <a:schemeClr val="tx1"/>
                </a:solidFill>
              </a:rPr>
              <a:t> dispone delle misure contro la violenza dei minori nelle relazioni familiari.</a:t>
            </a:r>
          </a:p>
          <a:p>
            <a:pPr lvl="0" algn="just"/>
            <a:r>
              <a:rPr lang="it-IT" sz="1800" b="1" dirty="0">
                <a:solidFill>
                  <a:schemeClr val="tx1"/>
                </a:solidFill>
                <a:hlinkClick r:id="rId5"/>
              </a:rPr>
              <a:t>La legge 38 del 6 febbraio 2006</a:t>
            </a:r>
            <a:r>
              <a:rPr lang="it-IT" sz="1800" dirty="0">
                <a:solidFill>
                  <a:schemeClr val="tx1"/>
                </a:solidFill>
              </a:rPr>
              <a:t> punisce gli atti di pedofilia e </a:t>
            </a:r>
            <a:r>
              <a:rPr lang="it-IT" sz="1800" dirty="0" err="1">
                <a:solidFill>
                  <a:schemeClr val="tx1"/>
                </a:solidFill>
              </a:rPr>
              <a:t>pedopornografia</a:t>
            </a:r>
            <a:r>
              <a:rPr lang="it-IT" sz="1800" dirty="0">
                <a:solidFill>
                  <a:schemeClr val="tx1"/>
                </a:solidFill>
              </a:rPr>
              <a:t> a mezzo internet.</a:t>
            </a:r>
          </a:p>
          <a:p>
            <a:pPr lvl="0" algn="just"/>
            <a:r>
              <a:rPr lang="it-IT" sz="1800" b="1" dirty="0">
                <a:solidFill>
                  <a:schemeClr val="tx1"/>
                </a:solidFill>
                <a:hlinkClick r:id="rId6"/>
              </a:rPr>
              <a:t>Il decreto dell’8 gennaio 2007</a:t>
            </a:r>
            <a:r>
              <a:rPr lang="it-IT" sz="1800" dirty="0">
                <a:solidFill>
                  <a:schemeClr val="tx1"/>
                </a:solidFill>
              </a:rPr>
              <a:t> del Ministero delle Comunicazioni indica i requisiti tecnici degli strumenti di filtraggio per impedire l’accesso ai siti segnalati dal Centro nazionale per il contrasto della </a:t>
            </a:r>
            <a:r>
              <a:rPr lang="it-IT" sz="1800" dirty="0" err="1">
                <a:solidFill>
                  <a:schemeClr val="tx1"/>
                </a:solidFill>
              </a:rPr>
              <a:t>pedopornografia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it-IT" sz="1800" b="1" dirty="0">
                <a:solidFill>
                  <a:schemeClr val="tx1"/>
                </a:solidFill>
                <a:hlinkClick r:id="rId7"/>
              </a:rPr>
              <a:t>La legge 101 del 4 maggio 2009</a:t>
            </a:r>
            <a:r>
              <a:rPr lang="it-IT" sz="1800" dirty="0">
                <a:solidFill>
                  <a:schemeClr val="tx1"/>
                </a:solidFill>
              </a:rPr>
              <a:t> istituisce la giornata nazionale contro la pedofilia e la </a:t>
            </a:r>
            <a:r>
              <a:rPr lang="it-IT" sz="1800" dirty="0" err="1">
                <a:solidFill>
                  <a:schemeClr val="tx1"/>
                </a:solidFill>
              </a:rPr>
              <a:t>pedopornografia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it-IT" sz="1800" b="1" dirty="0">
                <a:solidFill>
                  <a:schemeClr val="tx1"/>
                </a:solidFill>
                <a:hlinkClick r:id="rId8"/>
              </a:rPr>
              <a:t>La legge 172 dell’1 ottobre 2012</a:t>
            </a:r>
            <a:r>
              <a:rPr lang="it-IT" sz="1800" dirty="0">
                <a:solidFill>
                  <a:schemeClr val="tx1"/>
                </a:solidFill>
              </a:rPr>
              <a:t> punisce l’abuso sessuale e lo sfruttamento sui minori.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D231-567F-42A7-AEB8-8815B8C53F4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COSA DICE LA legislazione italiana?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sz="5300" b="1" cap="all" dirty="0">
                <a:solidFill>
                  <a:srgbClr val="FF0000"/>
                </a:solidFill>
              </a:rPr>
              <a:t>TUTELARE I BAMBINI </a:t>
            </a:r>
            <a:br>
              <a:rPr lang="it-IT" b="1" cap="all" dirty="0">
                <a:solidFill>
                  <a:srgbClr val="FF0000"/>
                </a:solidFill>
              </a:rPr>
            </a:br>
            <a:r>
              <a:rPr lang="it-IT" sz="3600" b="1" cap="all" dirty="0">
                <a:solidFill>
                  <a:srgbClr val="FF0000"/>
                </a:solidFill>
              </a:rPr>
              <a:t>E PREVENIRE ATTI </a:t>
            </a:r>
            <a:r>
              <a:rPr lang="it-IT" sz="3600" b="1" cap="all" dirty="0" err="1">
                <a:solidFill>
                  <a:srgbClr val="FF0000"/>
                </a:solidFill>
              </a:rPr>
              <a:t>DI</a:t>
            </a:r>
            <a:r>
              <a:rPr lang="it-IT" sz="3600" b="1" cap="all" dirty="0">
                <a:solidFill>
                  <a:srgbClr val="FF0000"/>
                </a:solidFill>
              </a:rPr>
              <a:t> PEDOFILIA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44827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La </a:t>
            </a:r>
            <a:r>
              <a:rPr lang="it-IT" sz="1800" b="1" dirty="0" err="1">
                <a:solidFill>
                  <a:srgbClr val="FF0000"/>
                </a:solidFill>
              </a:rPr>
              <a:t>pedopornografia</a:t>
            </a:r>
            <a:r>
              <a:rPr lang="it-IT" sz="1800" b="1" dirty="0">
                <a:solidFill>
                  <a:srgbClr val="FF0000"/>
                </a:solidFill>
              </a:rPr>
              <a:t> </a:t>
            </a:r>
            <a:r>
              <a:rPr lang="it-IT" sz="1800" dirty="0">
                <a:solidFill>
                  <a:schemeClr val="tx1"/>
                </a:solidFill>
              </a:rPr>
              <a:t>può essere definita come la rappresentazione, attraverso foto e filmati che vengono fatti e prodotti per essere distribuiti e venduti, di atteggiamenti sessuali tra adulti e soggetti in età </a:t>
            </a:r>
            <a:r>
              <a:rPr lang="it-IT" sz="1800" dirty="0" err="1">
                <a:solidFill>
                  <a:schemeClr val="tx1"/>
                </a:solidFill>
              </a:rPr>
              <a:t>pre-puberale</a:t>
            </a:r>
            <a:r>
              <a:rPr lang="it-IT" sz="1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Spesso viene confusa con la pornografia minorile</a:t>
            </a:r>
            <a:r>
              <a:rPr lang="it-IT" sz="1800" dirty="0">
                <a:solidFill>
                  <a:schemeClr val="tx1"/>
                </a:solidFill>
              </a:rPr>
              <a:t>, che invece riguarda tutti i minori che hanno già subito le trasformazioni fisiche e mentali proprie dell’adolescenza.</a:t>
            </a:r>
          </a:p>
          <a:p>
            <a:pPr algn="just"/>
            <a:r>
              <a:rPr lang="it-IT" sz="1800" b="1" dirty="0">
                <a:solidFill>
                  <a:srgbClr val="FF0000"/>
                </a:solidFill>
              </a:rPr>
              <a:t>Si tratta di un fenomeno dilagante</a:t>
            </a:r>
            <a:r>
              <a:rPr lang="it-IT" sz="1800" dirty="0">
                <a:solidFill>
                  <a:schemeClr val="tx1"/>
                </a:solidFill>
              </a:rPr>
              <a:t>, soprattutto con l’avvento di internet e il successo dei social network, spesso covo di pedofili che celandosi dietro ad un monitor adescano bambini per ottenere fotografie, dati personali e incontri a sfondo sessuale.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24F6-A6BF-49D8-99F3-F44A1F49693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9CAF-9957-48F4-BA0A-3331BAAAE85C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556792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</a:rPr>
              <a:t>CHE COS’È LA PEDOPORNOGRAFIA?</a:t>
            </a:r>
            <a:endParaRPr lang="it-IT" sz="2000" dirty="0">
              <a:solidFill>
                <a:srgbClr val="0070C0"/>
              </a:solidFill>
            </a:endParaRPr>
          </a:p>
        </p:txBody>
      </p:sp>
      <p:pic>
        <p:nvPicPr>
          <p:cNvPr id="25602" name="Picture 2" descr="C:\Users\Master\Desktop\Ultimi lavori\foto\p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653136"/>
            <a:ext cx="4320480" cy="172819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pic>
        <p:nvPicPr>
          <p:cNvPr id="25603" name="Picture 3" descr="C:\Users\Master\Desktop\Ultimi lavori\foto\p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653136"/>
            <a:ext cx="2619375" cy="1743075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5193</Words>
  <Application>Microsoft Office PowerPoint</Application>
  <PresentationFormat>Presentazione su schermo (4:3)</PresentationFormat>
  <Paragraphs>359</Paragraphs>
  <Slides>50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4" baseType="lpstr">
      <vt:lpstr>Arial</vt:lpstr>
      <vt:lpstr>Calibri</vt:lpstr>
      <vt:lpstr>Wingdings</vt:lpstr>
      <vt:lpstr>Tema di Office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TUTELARE I BAMBINI  E PREVENIRE ATTI DI PEDOFILIA</vt:lpstr>
      <vt:lpstr>Abusi su minori e genitori esposti  al sogno del professionismo</vt:lpstr>
      <vt:lpstr>Abusi su minori e genitori esposti  al sogno del professionismo </vt:lpstr>
      <vt:lpstr>Abusi su minori e genitori esposti  al sogno del professionismo </vt:lpstr>
      <vt:lpstr>Abusi su minori e genitori esposti  al sogno del professionismo </vt:lpstr>
      <vt:lpstr>Abusi su minori e genitori esposti  al sogno del professionismo </vt:lpstr>
      <vt:lpstr>Abusi su minori e genitori esposti  al sogno del professionismo </vt:lpstr>
      <vt:lpstr>Abusi su minori e genitori esposti  al sogno del professionismo </vt:lpstr>
      <vt:lpstr>Abusi su minori e genitori esposti  al sogno del professionismo </vt:lpstr>
      <vt:lpstr>Abusi su minori e genitori esposti  al sogno del professionismo </vt:lpstr>
      <vt:lpstr>Abusi su minori e genitori esposti  al sogno del professionismo </vt:lpstr>
      <vt:lpstr>Contro la pedopornografia: mai ragazzi soli nella Rete</vt:lpstr>
      <vt:lpstr>Contro la pedopornografia: mai ragazzi soli nella Rete</vt:lpstr>
      <vt:lpstr>Contro la pedopornografia: mai ragazzi soli nella Rete</vt:lpstr>
      <vt:lpstr>Contro la pedopornografia: mai ragazzi soli nella Rete</vt:lpstr>
      <vt:lpstr>Contro la pedopornografia: mai ragazzi soli nella Rete</vt:lpstr>
      <vt:lpstr>Contro la pedopornografia: mai ragazzi soli nella Rete</vt:lpstr>
      <vt:lpstr>Contro la pedopornografia: mai ragazzi soli nella Rete</vt:lpstr>
      <vt:lpstr>Contro la pedopornografia: mai ragazzi soli nella Rete</vt:lpstr>
      <vt:lpstr>Contro la pedopornografia: mai ragazzi soli nella Rete</vt:lpstr>
      <vt:lpstr>Contro la pedopornografia: mai ragazzi soli nella Rete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  <vt:lpstr>Meter: pedofilia e pedopornografia, un'industria fiorente con tanti responsabili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TUTELARE I BAMBINI  E PREVENIRE ATTI DI PEDOFILIA</dc:title>
  <dc:creator>Francesco Cannizzaro</dc:creator>
  <cp:lastModifiedBy>Franco</cp:lastModifiedBy>
  <cp:revision>35</cp:revision>
  <dcterms:created xsi:type="dcterms:W3CDTF">2019-11-08T18:33:01Z</dcterms:created>
  <dcterms:modified xsi:type="dcterms:W3CDTF">2023-02-22T22:35:30Z</dcterms:modified>
</cp:coreProperties>
</file>